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70" r:id="rId6"/>
    <p:sldId id="263" r:id="rId7"/>
    <p:sldId id="264" r:id="rId8"/>
    <p:sldId id="265" r:id="rId9"/>
    <p:sldId id="271" r:id="rId10"/>
    <p:sldId id="261" r:id="rId11"/>
    <p:sldId id="260" r:id="rId12"/>
    <p:sldId id="262" r:id="rId13"/>
    <p:sldId id="266" r:id="rId14"/>
  </p:sldIdLst>
  <p:sldSz cx="13004800" cy="97536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644" y="6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B0C5B3-024D-4B40-B075-638ED4A33C8F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C5602622-F894-4D4F-9890-B74D07678D95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de-AT" b="1" i="0" baseline="0" dirty="0" smtClean="0"/>
            <a:t>NORD</a:t>
          </a:r>
          <a:r>
            <a:rPr lang="de-AT" b="0" i="0" baseline="0" dirty="0" smtClean="0"/>
            <a:t>: </a:t>
          </a:r>
          <a:br>
            <a:rPr lang="de-AT" b="0" i="0" baseline="0" dirty="0" smtClean="0"/>
          </a:br>
          <a:r>
            <a:rPr lang="de-AT" b="0" i="0" baseline="0" dirty="0" smtClean="0"/>
            <a:t>Ab sofort Planungsstart für </a:t>
          </a:r>
          <a:r>
            <a:rPr lang="de-AT" b="1" i="0" baseline="0" dirty="0" smtClean="0"/>
            <a:t>neues Krankenhaus </a:t>
          </a:r>
          <a:r>
            <a:rPr lang="de-AT" b="0" i="0" baseline="0" dirty="0" smtClean="0"/>
            <a:t>im Bezirk Neusiedl am See</a:t>
          </a:r>
          <a:endParaRPr lang="de-AT" dirty="0"/>
        </a:p>
      </dgm:t>
    </dgm:pt>
    <dgm:pt modelId="{B87B5491-53C9-488E-8672-21B2A83AD160}" type="parTrans" cxnId="{B0B63161-4D3A-4945-B0BC-B3FFEFF39137}">
      <dgm:prSet/>
      <dgm:spPr/>
      <dgm:t>
        <a:bodyPr/>
        <a:lstStyle/>
        <a:p>
          <a:endParaRPr lang="de-DE"/>
        </a:p>
      </dgm:t>
    </dgm:pt>
    <dgm:pt modelId="{CE014B17-C222-4122-A7AE-5C876A607944}" type="sibTrans" cxnId="{B0B63161-4D3A-4945-B0BC-B3FFEFF39137}">
      <dgm:prSet/>
      <dgm:spPr/>
      <dgm:t>
        <a:bodyPr/>
        <a:lstStyle/>
        <a:p>
          <a:endParaRPr lang="de-DE"/>
        </a:p>
      </dgm:t>
    </dgm:pt>
    <dgm:pt modelId="{3E21F68D-2FC0-4BDA-8978-3EC2ACD0BA02}">
      <dgm:prSet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b="1" i="0" baseline="0" dirty="0" smtClean="0"/>
            <a:t>MITTE</a:t>
          </a:r>
          <a:r>
            <a:rPr lang="de-DE" b="0" i="0" baseline="0" dirty="0" smtClean="0"/>
            <a:t>:</a:t>
          </a:r>
          <a:br>
            <a:rPr lang="de-DE" b="0" i="0" baseline="0" dirty="0" smtClean="0"/>
          </a:br>
          <a:r>
            <a:rPr lang="de-DE" b="0" i="0" baseline="0" dirty="0" smtClean="0"/>
            <a:t> Ausbau geplante Operationen, Ambulanzen und Kliniken </a:t>
          </a:r>
          <a:endParaRPr lang="de-AT" dirty="0"/>
        </a:p>
      </dgm:t>
    </dgm:pt>
    <dgm:pt modelId="{639F5486-C91E-44A5-9E60-001CB6EA8B65}" type="parTrans" cxnId="{0921BCFB-9FC0-4F17-A50A-6217E04A350B}">
      <dgm:prSet/>
      <dgm:spPr/>
      <dgm:t>
        <a:bodyPr/>
        <a:lstStyle/>
        <a:p>
          <a:endParaRPr lang="de-DE"/>
        </a:p>
      </dgm:t>
    </dgm:pt>
    <dgm:pt modelId="{40B90A1A-0BE5-4A11-9283-7F03EF86D22B}" type="sibTrans" cxnId="{0921BCFB-9FC0-4F17-A50A-6217E04A350B}">
      <dgm:prSet/>
      <dgm:spPr/>
      <dgm:t>
        <a:bodyPr/>
        <a:lstStyle/>
        <a:p>
          <a:endParaRPr lang="de-DE"/>
        </a:p>
      </dgm:t>
    </dgm:pt>
    <dgm:pt modelId="{4E25147F-BB5A-4BBB-A796-09C674B349C4}">
      <dgm:prSet/>
      <dgm:spPr/>
      <dgm:t>
        <a:bodyPr/>
        <a:lstStyle/>
        <a:p>
          <a:pPr rtl="0"/>
          <a:r>
            <a:rPr lang="de-DE" b="1" i="0" baseline="0" dirty="0" smtClean="0"/>
            <a:t>SÜD</a:t>
          </a:r>
          <a:r>
            <a:rPr lang="de-DE" b="0" i="0" baseline="0" dirty="0" smtClean="0"/>
            <a:t>: </a:t>
          </a:r>
          <a:br>
            <a:rPr lang="de-DE" b="0" i="0" baseline="0" dirty="0" smtClean="0"/>
          </a:br>
          <a:r>
            <a:rPr lang="de-DE" b="0" i="0" baseline="0" dirty="0" smtClean="0"/>
            <a:t>Akut-Geriatrie, </a:t>
          </a:r>
          <a:r>
            <a:rPr lang="de-DE" b="0" i="0" baseline="0" dirty="0" err="1" smtClean="0"/>
            <a:t>Remob</a:t>
          </a:r>
          <a:r>
            <a:rPr lang="de-DE" b="0" i="0" baseline="0" dirty="0" smtClean="0"/>
            <a:t>, Herzkatheter, Zusammenarbeit mit Kurbad </a:t>
          </a:r>
          <a:r>
            <a:rPr lang="de-DE" b="0" i="0" baseline="0" dirty="0" err="1" smtClean="0"/>
            <a:t>Tatzmannsdorf</a:t>
          </a:r>
          <a:endParaRPr lang="de-AT" dirty="0"/>
        </a:p>
      </dgm:t>
    </dgm:pt>
    <dgm:pt modelId="{D13521DD-3851-4869-9725-5FF6F6A16F7C}" type="parTrans" cxnId="{5BCB8DBB-305C-437C-B168-D96C1E6A2EB2}">
      <dgm:prSet/>
      <dgm:spPr/>
      <dgm:t>
        <a:bodyPr/>
        <a:lstStyle/>
        <a:p>
          <a:endParaRPr lang="de-DE"/>
        </a:p>
      </dgm:t>
    </dgm:pt>
    <dgm:pt modelId="{EBE9D150-9A0D-43AE-9ACC-6108B7CEA81F}" type="sibTrans" cxnId="{5BCB8DBB-305C-437C-B168-D96C1E6A2EB2}">
      <dgm:prSet/>
      <dgm:spPr/>
      <dgm:t>
        <a:bodyPr/>
        <a:lstStyle/>
        <a:p>
          <a:endParaRPr lang="de-DE"/>
        </a:p>
      </dgm:t>
    </dgm:pt>
    <dgm:pt modelId="{D453FEB5-831D-4515-ABEF-3A9B368FDD45}">
      <dgm:prSet/>
      <dgm:spPr/>
      <dgm:t>
        <a:bodyPr/>
        <a:lstStyle/>
        <a:p>
          <a:pPr rtl="0"/>
          <a:r>
            <a:rPr lang="de-AT" b="1" i="0" baseline="0" dirty="0" smtClean="0"/>
            <a:t>NORD &amp; SÜD: </a:t>
          </a:r>
          <a:r>
            <a:rPr lang="de-AT" b="0" i="0" baseline="0" dirty="0" smtClean="0"/>
            <a:t>Verbesserung Rettungssysteme (Helikopter, Kranken-transporter)</a:t>
          </a:r>
          <a:endParaRPr lang="de-AT" dirty="0"/>
        </a:p>
      </dgm:t>
    </dgm:pt>
    <dgm:pt modelId="{ED9654B0-322D-42EC-B315-12A0BE1D5F7E}" type="parTrans" cxnId="{02579F0F-D46A-4369-8B8C-3A03B52892D2}">
      <dgm:prSet/>
      <dgm:spPr/>
      <dgm:t>
        <a:bodyPr/>
        <a:lstStyle/>
        <a:p>
          <a:endParaRPr lang="de-DE"/>
        </a:p>
      </dgm:t>
    </dgm:pt>
    <dgm:pt modelId="{2C8199EF-9D00-41BF-9DFA-D28BF802E8E7}" type="sibTrans" cxnId="{02579F0F-D46A-4369-8B8C-3A03B52892D2}">
      <dgm:prSet/>
      <dgm:spPr/>
      <dgm:t>
        <a:bodyPr/>
        <a:lstStyle/>
        <a:p>
          <a:endParaRPr lang="de-DE"/>
        </a:p>
      </dgm:t>
    </dgm:pt>
    <dgm:pt modelId="{DD62CC74-EC62-4B3D-85C2-87DC3AD3D3C7}">
      <dgm:prSet/>
      <dgm:spPr/>
      <dgm:t>
        <a:bodyPr/>
        <a:lstStyle/>
        <a:p>
          <a:pPr rtl="0"/>
          <a:r>
            <a:rPr lang="de-AT" b="1" dirty="0" smtClean="0"/>
            <a:t>BURGENLAND:</a:t>
          </a:r>
          <a:r>
            <a:rPr lang="de-AT" dirty="0" smtClean="0"/>
            <a:t/>
          </a:r>
          <a:br>
            <a:rPr lang="de-AT" dirty="0" smtClean="0"/>
          </a:br>
          <a:r>
            <a:rPr lang="de-AT" dirty="0" smtClean="0"/>
            <a:t>Mögliche Bewerbung KRAGES für Primär-Versorgungs-Einheiten (Ausschreibung BGKK)</a:t>
          </a:r>
          <a:endParaRPr lang="de-AT" dirty="0"/>
        </a:p>
      </dgm:t>
    </dgm:pt>
    <dgm:pt modelId="{2EC7AB99-E524-4887-AB5B-DFE75EFCB774}" type="parTrans" cxnId="{EBE16575-872B-496C-8B52-8DBC5F6D9F32}">
      <dgm:prSet/>
      <dgm:spPr/>
      <dgm:t>
        <a:bodyPr/>
        <a:lstStyle/>
        <a:p>
          <a:endParaRPr lang="de-DE"/>
        </a:p>
      </dgm:t>
    </dgm:pt>
    <dgm:pt modelId="{282E213E-A1CE-4474-9568-FC04E8C859BA}" type="sibTrans" cxnId="{EBE16575-872B-496C-8B52-8DBC5F6D9F32}">
      <dgm:prSet/>
      <dgm:spPr/>
      <dgm:t>
        <a:bodyPr/>
        <a:lstStyle/>
        <a:p>
          <a:endParaRPr lang="de-DE"/>
        </a:p>
      </dgm:t>
    </dgm:pt>
    <dgm:pt modelId="{6B7230C2-F5CC-4003-BF2A-D95AAC1F6353}">
      <dgm:prSet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AT" b="1" i="0" baseline="0" dirty="0" smtClean="0"/>
            <a:t>ALLE SPITÄLER:</a:t>
          </a:r>
          <a:br>
            <a:rPr lang="de-AT" b="1" i="0" baseline="0" dirty="0" smtClean="0"/>
          </a:br>
          <a:r>
            <a:rPr lang="de-AT" b="0" i="0" baseline="0" dirty="0" smtClean="0"/>
            <a:t>Innovative Versorgung, </a:t>
          </a:r>
          <a:br>
            <a:rPr lang="de-AT" b="0" i="0" baseline="0" dirty="0" smtClean="0"/>
          </a:br>
          <a:r>
            <a:rPr lang="de-AT" b="0" i="0" baseline="0" dirty="0" smtClean="0"/>
            <a:t>raschere Abläufe, Digitalisierung, Gesundheitskompetenz</a:t>
          </a:r>
          <a:endParaRPr lang="de-AT" dirty="0"/>
        </a:p>
      </dgm:t>
    </dgm:pt>
    <dgm:pt modelId="{FE5C37DE-00C2-4168-B477-79E721CA8471}" type="parTrans" cxnId="{BF4EC9B6-7FFD-4DC9-AF36-549F66D1CD75}">
      <dgm:prSet/>
      <dgm:spPr/>
      <dgm:t>
        <a:bodyPr/>
        <a:lstStyle/>
        <a:p>
          <a:endParaRPr lang="de-DE"/>
        </a:p>
      </dgm:t>
    </dgm:pt>
    <dgm:pt modelId="{4AA9C0D9-AEE4-4156-84C9-0129AFA7EE82}" type="sibTrans" cxnId="{BF4EC9B6-7FFD-4DC9-AF36-549F66D1CD75}">
      <dgm:prSet/>
      <dgm:spPr/>
      <dgm:t>
        <a:bodyPr/>
        <a:lstStyle/>
        <a:p>
          <a:endParaRPr lang="de-DE"/>
        </a:p>
      </dgm:t>
    </dgm:pt>
    <dgm:pt modelId="{E98F8C6B-42E8-476F-9F2E-598E6A11159D}" type="pres">
      <dgm:prSet presAssocID="{03B0C5B3-024D-4B40-B075-638ED4A33C8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9BE45D1-6F19-42EA-B969-F4FD007E3810}" type="pres">
      <dgm:prSet presAssocID="{C5602622-F894-4D4F-9890-B74D07678D9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1F7F4B6-23F1-4BC6-8757-B2A9D4C99F08}" type="pres">
      <dgm:prSet presAssocID="{CE014B17-C222-4122-A7AE-5C876A607944}" presName="sibTrans" presStyleCnt="0"/>
      <dgm:spPr/>
    </dgm:pt>
    <dgm:pt modelId="{218D54B6-D5A5-4B74-BA57-BF14762E3B9A}" type="pres">
      <dgm:prSet presAssocID="{3E21F68D-2FC0-4BDA-8978-3EC2ACD0BA0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6C7967B-AA82-441D-8DFF-3BD23AC01A55}" type="pres">
      <dgm:prSet presAssocID="{40B90A1A-0BE5-4A11-9283-7F03EF86D22B}" presName="sibTrans" presStyleCnt="0"/>
      <dgm:spPr/>
    </dgm:pt>
    <dgm:pt modelId="{FD635FEE-8ABB-4FCC-AB9F-BA18A52B2732}" type="pres">
      <dgm:prSet presAssocID="{4E25147F-BB5A-4BBB-A796-09C674B349C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A95C360-F3AF-41DD-85CB-0EB0FF89BAD1}" type="pres">
      <dgm:prSet presAssocID="{EBE9D150-9A0D-43AE-9ACC-6108B7CEA81F}" presName="sibTrans" presStyleCnt="0"/>
      <dgm:spPr/>
    </dgm:pt>
    <dgm:pt modelId="{305D0630-7D8E-4906-80BE-87337E94C5D5}" type="pres">
      <dgm:prSet presAssocID="{D453FEB5-831D-4515-ABEF-3A9B368FDD45}" presName="node" presStyleLbl="node1" presStyleIdx="3" presStyleCnt="6" custLinFactNeighborY="-119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F06D444-FD5C-4799-8F7A-EA6CAE988E22}" type="pres">
      <dgm:prSet presAssocID="{2C8199EF-9D00-41BF-9DFA-D28BF802E8E7}" presName="sibTrans" presStyleCnt="0"/>
      <dgm:spPr/>
    </dgm:pt>
    <dgm:pt modelId="{43CDF7EF-BFE4-4BCA-BECA-C6BE3E68CECC}" type="pres">
      <dgm:prSet presAssocID="{DD62CC74-EC62-4B3D-85C2-87DC3AD3D3C7}" presName="node" presStyleLbl="node1" presStyleIdx="4" presStyleCnt="6" custScaleY="10042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FDD2BE0-6BE6-426D-9107-3107DF65625E}" type="pres">
      <dgm:prSet presAssocID="{282E213E-A1CE-4474-9568-FC04E8C859BA}" presName="sibTrans" presStyleCnt="0"/>
      <dgm:spPr/>
    </dgm:pt>
    <dgm:pt modelId="{2B6F4D51-24C9-4AFB-BD2F-219304013078}" type="pres">
      <dgm:prSet presAssocID="{6B7230C2-F5CC-4003-BF2A-D95AAC1F6353}" presName="node" presStyleLbl="node1" presStyleIdx="5" presStyleCnt="6" custLinFactNeighborY="88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AD1387C-82DF-46E1-B6FD-F4455332D912}" type="presOf" srcId="{4E25147F-BB5A-4BBB-A796-09C674B349C4}" destId="{FD635FEE-8ABB-4FCC-AB9F-BA18A52B2732}" srcOrd="0" destOrd="0" presId="urn:microsoft.com/office/officeart/2005/8/layout/default"/>
    <dgm:cxn modelId="{70AECF12-2549-4C89-BD87-7BC1CBC47A71}" type="presOf" srcId="{C5602622-F894-4D4F-9890-B74D07678D95}" destId="{B9BE45D1-6F19-42EA-B969-F4FD007E3810}" srcOrd="0" destOrd="0" presId="urn:microsoft.com/office/officeart/2005/8/layout/default"/>
    <dgm:cxn modelId="{B0B63161-4D3A-4945-B0BC-B3FFEFF39137}" srcId="{03B0C5B3-024D-4B40-B075-638ED4A33C8F}" destId="{C5602622-F894-4D4F-9890-B74D07678D95}" srcOrd="0" destOrd="0" parTransId="{B87B5491-53C9-488E-8672-21B2A83AD160}" sibTransId="{CE014B17-C222-4122-A7AE-5C876A607944}"/>
    <dgm:cxn modelId="{EBE16575-872B-496C-8B52-8DBC5F6D9F32}" srcId="{03B0C5B3-024D-4B40-B075-638ED4A33C8F}" destId="{DD62CC74-EC62-4B3D-85C2-87DC3AD3D3C7}" srcOrd="4" destOrd="0" parTransId="{2EC7AB99-E524-4887-AB5B-DFE75EFCB774}" sibTransId="{282E213E-A1CE-4474-9568-FC04E8C859BA}"/>
    <dgm:cxn modelId="{26E21F22-F09C-4A01-9F84-786E614A0321}" type="presOf" srcId="{DD62CC74-EC62-4B3D-85C2-87DC3AD3D3C7}" destId="{43CDF7EF-BFE4-4BCA-BECA-C6BE3E68CECC}" srcOrd="0" destOrd="0" presId="urn:microsoft.com/office/officeart/2005/8/layout/default"/>
    <dgm:cxn modelId="{EAD3EC0E-8F5D-46CD-9E7A-8C5297D2E76A}" type="presOf" srcId="{03B0C5B3-024D-4B40-B075-638ED4A33C8F}" destId="{E98F8C6B-42E8-476F-9F2E-598E6A11159D}" srcOrd="0" destOrd="0" presId="urn:microsoft.com/office/officeart/2005/8/layout/default"/>
    <dgm:cxn modelId="{0921BCFB-9FC0-4F17-A50A-6217E04A350B}" srcId="{03B0C5B3-024D-4B40-B075-638ED4A33C8F}" destId="{3E21F68D-2FC0-4BDA-8978-3EC2ACD0BA02}" srcOrd="1" destOrd="0" parTransId="{639F5486-C91E-44A5-9E60-001CB6EA8B65}" sibTransId="{40B90A1A-0BE5-4A11-9283-7F03EF86D22B}"/>
    <dgm:cxn modelId="{8C2B68BD-10EB-4CAF-A091-5A915906AFEF}" type="presOf" srcId="{3E21F68D-2FC0-4BDA-8978-3EC2ACD0BA02}" destId="{218D54B6-D5A5-4B74-BA57-BF14762E3B9A}" srcOrd="0" destOrd="0" presId="urn:microsoft.com/office/officeart/2005/8/layout/default"/>
    <dgm:cxn modelId="{FE50AD66-438C-4397-89C3-3806ED3BECF3}" type="presOf" srcId="{D453FEB5-831D-4515-ABEF-3A9B368FDD45}" destId="{305D0630-7D8E-4906-80BE-87337E94C5D5}" srcOrd="0" destOrd="0" presId="urn:microsoft.com/office/officeart/2005/8/layout/default"/>
    <dgm:cxn modelId="{525B5B18-C64E-4CA7-BE95-65507D1DCB6C}" type="presOf" srcId="{6B7230C2-F5CC-4003-BF2A-D95AAC1F6353}" destId="{2B6F4D51-24C9-4AFB-BD2F-219304013078}" srcOrd="0" destOrd="0" presId="urn:microsoft.com/office/officeart/2005/8/layout/default"/>
    <dgm:cxn modelId="{BF4EC9B6-7FFD-4DC9-AF36-549F66D1CD75}" srcId="{03B0C5B3-024D-4B40-B075-638ED4A33C8F}" destId="{6B7230C2-F5CC-4003-BF2A-D95AAC1F6353}" srcOrd="5" destOrd="0" parTransId="{FE5C37DE-00C2-4168-B477-79E721CA8471}" sibTransId="{4AA9C0D9-AEE4-4156-84C9-0129AFA7EE82}"/>
    <dgm:cxn modelId="{02579F0F-D46A-4369-8B8C-3A03B52892D2}" srcId="{03B0C5B3-024D-4B40-B075-638ED4A33C8F}" destId="{D453FEB5-831D-4515-ABEF-3A9B368FDD45}" srcOrd="3" destOrd="0" parTransId="{ED9654B0-322D-42EC-B315-12A0BE1D5F7E}" sibTransId="{2C8199EF-9D00-41BF-9DFA-D28BF802E8E7}"/>
    <dgm:cxn modelId="{5BCB8DBB-305C-437C-B168-D96C1E6A2EB2}" srcId="{03B0C5B3-024D-4B40-B075-638ED4A33C8F}" destId="{4E25147F-BB5A-4BBB-A796-09C674B349C4}" srcOrd="2" destOrd="0" parTransId="{D13521DD-3851-4869-9725-5FF6F6A16F7C}" sibTransId="{EBE9D150-9A0D-43AE-9ACC-6108B7CEA81F}"/>
    <dgm:cxn modelId="{0C8A2AD0-B85C-45C2-983E-F98F1C2F6A4E}" type="presParOf" srcId="{E98F8C6B-42E8-476F-9F2E-598E6A11159D}" destId="{B9BE45D1-6F19-42EA-B969-F4FD007E3810}" srcOrd="0" destOrd="0" presId="urn:microsoft.com/office/officeart/2005/8/layout/default"/>
    <dgm:cxn modelId="{32E20714-D6C6-4CE3-81CE-E3EDD7454239}" type="presParOf" srcId="{E98F8C6B-42E8-476F-9F2E-598E6A11159D}" destId="{31F7F4B6-23F1-4BC6-8757-B2A9D4C99F08}" srcOrd="1" destOrd="0" presId="urn:microsoft.com/office/officeart/2005/8/layout/default"/>
    <dgm:cxn modelId="{304E4286-091F-45DB-B6E4-E42B700F223C}" type="presParOf" srcId="{E98F8C6B-42E8-476F-9F2E-598E6A11159D}" destId="{218D54B6-D5A5-4B74-BA57-BF14762E3B9A}" srcOrd="2" destOrd="0" presId="urn:microsoft.com/office/officeart/2005/8/layout/default"/>
    <dgm:cxn modelId="{7A3C4BAC-BFA1-4C72-AFBE-7E3344E91A3E}" type="presParOf" srcId="{E98F8C6B-42E8-476F-9F2E-598E6A11159D}" destId="{D6C7967B-AA82-441D-8DFF-3BD23AC01A55}" srcOrd="3" destOrd="0" presId="urn:microsoft.com/office/officeart/2005/8/layout/default"/>
    <dgm:cxn modelId="{CE0E5B91-C2F3-425B-9435-B38AC1BA66CD}" type="presParOf" srcId="{E98F8C6B-42E8-476F-9F2E-598E6A11159D}" destId="{FD635FEE-8ABB-4FCC-AB9F-BA18A52B2732}" srcOrd="4" destOrd="0" presId="urn:microsoft.com/office/officeart/2005/8/layout/default"/>
    <dgm:cxn modelId="{9239EB9E-7279-4037-A6FB-FF37FC94BFF9}" type="presParOf" srcId="{E98F8C6B-42E8-476F-9F2E-598E6A11159D}" destId="{6A95C360-F3AF-41DD-85CB-0EB0FF89BAD1}" srcOrd="5" destOrd="0" presId="urn:microsoft.com/office/officeart/2005/8/layout/default"/>
    <dgm:cxn modelId="{DE686690-1CE5-4F28-ADDA-019DE63762AB}" type="presParOf" srcId="{E98F8C6B-42E8-476F-9F2E-598E6A11159D}" destId="{305D0630-7D8E-4906-80BE-87337E94C5D5}" srcOrd="6" destOrd="0" presId="urn:microsoft.com/office/officeart/2005/8/layout/default"/>
    <dgm:cxn modelId="{4645A067-5271-4B3B-AB67-7BCDA830E271}" type="presParOf" srcId="{E98F8C6B-42E8-476F-9F2E-598E6A11159D}" destId="{2F06D444-FD5C-4799-8F7A-EA6CAE988E22}" srcOrd="7" destOrd="0" presId="urn:microsoft.com/office/officeart/2005/8/layout/default"/>
    <dgm:cxn modelId="{D472C2BE-1A5B-4A9F-87EA-0CB9A4676790}" type="presParOf" srcId="{E98F8C6B-42E8-476F-9F2E-598E6A11159D}" destId="{43CDF7EF-BFE4-4BCA-BECA-C6BE3E68CECC}" srcOrd="8" destOrd="0" presId="urn:microsoft.com/office/officeart/2005/8/layout/default"/>
    <dgm:cxn modelId="{9A40C1C9-4EAF-489A-8BE9-F8F0FF57C1BB}" type="presParOf" srcId="{E98F8C6B-42E8-476F-9F2E-598E6A11159D}" destId="{2FDD2BE0-6BE6-426D-9107-3107DF65625E}" srcOrd="9" destOrd="0" presId="urn:microsoft.com/office/officeart/2005/8/layout/default"/>
    <dgm:cxn modelId="{3A8B9F41-266B-4AEB-AC11-864FA1B3B10E}" type="presParOf" srcId="{E98F8C6B-42E8-476F-9F2E-598E6A11159D}" destId="{2B6F4D51-24C9-4AFB-BD2F-21930401307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E45D1-6F19-42EA-B969-F4FD007E3810}">
      <dsp:nvSpPr>
        <dsp:cNvPr id="0" name=""/>
        <dsp:cNvSpPr/>
      </dsp:nvSpPr>
      <dsp:spPr>
        <a:xfrm>
          <a:off x="0" y="235993"/>
          <a:ext cx="3742770" cy="2245662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600" b="1" i="0" kern="1200" baseline="0" dirty="0" smtClean="0"/>
            <a:t>NORD</a:t>
          </a:r>
          <a:r>
            <a:rPr lang="de-AT" sz="2600" b="0" i="0" kern="1200" baseline="0" dirty="0" smtClean="0"/>
            <a:t>: </a:t>
          </a:r>
          <a:br>
            <a:rPr lang="de-AT" sz="2600" b="0" i="0" kern="1200" baseline="0" dirty="0" smtClean="0"/>
          </a:br>
          <a:r>
            <a:rPr lang="de-AT" sz="2600" b="0" i="0" kern="1200" baseline="0" dirty="0" smtClean="0"/>
            <a:t>Ab sofort Planungsstart für </a:t>
          </a:r>
          <a:r>
            <a:rPr lang="de-AT" sz="2600" b="1" i="0" kern="1200" baseline="0" dirty="0" smtClean="0"/>
            <a:t>neues Krankenhaus </a:t>
          </a:r>
          <a:r>
            <a:rPr lang="de-AT" sz="2600" b="0" i="0" kern="1200" baseline="0" dirty="0" smtClean="0"/>
            <a:t>im Bezirk Neusiedl am See</a:t>
          </a:r>
          <a:endParaRPr lang="de-AT" sz="2600" kern="1200" dirty="0"/>
        </a:p>
      </dsp:txBody>
      <dsp:txXfrm>
        <a:off x="0" y="235993"/>
        <a:ext cx="3742770" cy="2245662"/>
      </dsp:txXfrm>
    </dsp:sp>
    <dsp:sp modelId="{218D54B6-D5A5-4B74-BA57-BF14762E3B9A}">
      <dsp:nvSpPr>
        <dsp:cNvPr id="0" name=""/>
        <dsp:cNvSpPr/>
      </dsp:nvSpPr>
      <dsp:spPr>
        <a:xfrm>
          <a:off x="4117047" y="235993"/>
          <a:ext cx="3742770" cy="22456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600" b="1" i="0" kern="1200" baseline="0" dirty="0" smtClean="0"/>
            <a:t>MITTE</a:t>
          </a:r>
          <a:r>
            <a:rPr lang="de-DE" sz="2600" b="0" i="0" kern="1200" baseline="0" dirty="0" smtClean="0"/>
            <a:t>:</a:t>
          </a:r>
          <a:br>
            <a:rPr lang="de-DE" sz="2600" b="0" i="0" kern="1200" baseline="0" dirty="0" smtClean="0"/>
          </a:br>
          <a:r>
            <a:rPr lang="de-DE" sz="2600" b="0" i="0" kern="1200" baseline="0" dirty="0" smtClean="0"/>
            <a:t> Ausbau geplante Operationen, Ambulanzen und Kliniken </a:t>
          </a:r>
          <a:endParaRPr lang="de-AT" sz="2600" kern="1200" dirty="0"/>
        </a:p>
      </dsp:txBody>
      <dsp:txXfrm>
        <a:off x="4117047" y="235993"/>
        <a:ext cx="3742770" cy="2245662"/>
      </dsp:txXfrm>
    </dsp:sp>
    <dsp:sp modelId="{FD635FEE-8ABB-4FCC-AB9F-BA18A52B2732}">
      <dsp:nvSpPr>
        <dsp:cNvPr id="0" name=""/>
        <dsp:cNvSpPr/>
      </dsp:nvSpPr>
      <dsp:spPr>
        <a:xfrm>
          <a:off x="8234094" y="235993"/>
          <a:ext cx="3742770" cy="22456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b="1" i="0" kern="1200" baseline="0" dirty="0" smtClean="0"/>
            <a:t>SÜD</a:t>
          </a:r>
          <a:r>
            <a:rPr lang="de-DE" sz="2600" b="0" i="0" kern="1200" baseline="0" dirty="0" smtClean="0"/>
            <a:t>: </a:t>
          </a:r>
          <a:br>
            <a:rPr lang="de-DE" sz="2600" b="0" i="0" kern="1200" baseline="0" dirty="0" smtClean="0"/>
          </a:br>
          <a:r>
            <a:rPr lang="de-DE" sz="2600" b="0" i="0" kern="1200" baseline="0" dirty="0" smtClean="0"/>
            <a:t>Akut-Geriatrie, </a:t>
          </a:r>
          <a:r>
            <a:rPr lang="de-DE" sz="2600" b="0" i="0" kern="1200" baseline="0" dirty="0" err="1" smtClean="0"/>
            <a:t>Remob</a:t>
          </a:r>
          <a:r>
            <a:rPr lang="de-DE" sz="2600" b="0" i="0" kern="1200" baseline="0" dirty="0" smtClean="0"/>
            <a:t>, Herzkatheter, Zusammenarbeit mit Kurbad </a:t>
          </a:r>
          <a:r>
            <a:rPr lang="de-DE" sz="2600" b="0" i="0" kern="1200" baseline="0" dirty="0" err="1" smtClean="0"/>
            <a:t>Tatzmannsdorf</a:t>
          </a:r>
          <a:endParaRPr lang="de-AT" sz="2600" kern="1200" dirty="0"/>
        </a:p>
      </dsp:txBody>
      <dsp:txXfrm>
        <a:off x="8234094" y="235993"/>
        <a:ext cx="3742770" cy="2245662"/>
      </dsp:txXfrm>
    </dsp:sp>
    <dsp:sp modelId="{305D0630-7D8E-4906-80BE-87337E94C5D5}">
      <dsp:nvSpPr>
        <dsp:cNvPr id="0" name=""/>
        <dsp:cNvSpPr/>
      </dsp:nvSpPr>
      <dsp:spPr>
        <a:xfrm>
          <a:off x="0" y="2833947"/>
          <a:ext cx="3742770" cy="22456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600" b="1" i="0" kern="1200" baseline="0" dirty="0" smtClean="0"/>
            <a:t>NORD &amp; SÜD: </a:t>
          </a:r>
          <a:r>
            <a:rPr lang="de-AT" sz="2600" b="0" i="0" kern="1200" baseline="0" dirty="0" smtClean="0"/>
            <a:t>Verbesserung Rettungssysteme (Helikopter, Kranken-transporter)</a:t>
          </a:r>
          <a:endParaRPr lang="de-AT" sz="2600" kern="1200" dirty="0"/>
        </a:p>
      </dsp:txBody>
      <dsp:txXfrm>
        <a:off x="0" y="2833947"/>
        <a:ext cx="3742770" cy="2245662"/>
      </dsp:txXfrm>
    </dsp:sp>
    <dsp:sp modelId="{43CDF7EF-BFE4-4BCA-BECA-C6BE3E68CECC}">
      <dsp:nvSpPr>
        <dsp:cNvPr id="0" name=""/>
        <dsp:cNvSpPr/>
      </dsp:nvSpPr>
      <dsp:spPr>
        <a:xfrm>
          <a:off x="4117047" y="2855932"/>
          <a:ext cx="3742770" cy="225513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600" b="1" kern="1200" dirty="0" smtClean="0"/>
            <a:t>BURGENLAND:</a:t>
          </a:r>
          <a:r>
            <a:rPr lang="de-AT" sz="2600" kern="1200" dirty="0" smtClean="0"/>
            <a:t/>
          </a:r>
          <a:br>
            <a:rPr lang="de-AT" sz="2600" kern="1200" dirty="0" smtClean="0"/>
          </a:br>
          <a:r>
            <a:rPr lang="de-AT" sz="2600" kern="1200" dirty="0" smtClean="0"/>
            <a:t>Mögliche Bewerbung KRAGES für Primär-Versorgungs-Einheiten (Ausschreibung BGKK)</a:t>
          </a:r>
          <a:endParaRPr lang="de-AT" sz="2600" kern="1200" dirty="0"/>
        </a:p>
      </dsp:txBody>
      <dsp:txXfrm>
        <a:off x="4117047" y="2855932"/>
        <a:ext cx="3742770" cy="2255138"/>
      </dsp:txXfrm>
    </dsp:sp>
    <dsp:sp modelId="{2B6F4D51-24C9-4AFB-BD2F-219304013078}">
      <dsp:nvSpPr>
        <dsp:cNvPr id="0" name=""/>
        <dsp:cNvSpPr/>
      </dsp:nvSpPr>
      <dsp:spPr>
        <a:xfrm>
          <a:off x="8234094" y="2880522"/>
          <a:ext cx="3742770" cy="22456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AT" sz="2600" b="1" i="0" kern="1200" baseline="0" dirty="0" smtClean="0"/>
            <a:t>ALLE SPITÄLER:</a:t>
          </a:r>
          <a:br>
            <a:rPr lang="de-AT" sz="2600" b="1" i="0" kern="1200" baseline="0" dirty="0" smtClean="0"/>
          </a:br>
          <a:r>
            <a:rPr lang="de-AT" sz="2600" b="0" i="0" kern="1200" baseline="0" dirty="0" smtClean="0"/>
            <a:t>Innovative Versorgung, </a:t>
          </a:r>
          <a:br>
            <a:rPr lang="de-AT" sz="2600" b="0" i="0" kern="1200" baseline="0" dirty="0" smtClean="0"/>
          </a:br>
          <a:r>
            <a:rPr lang="de-AT" sz="2600" b="0" i="0" kern="1200" baseline="0" dirty="0" smtClean="0"/>
            <a:t>raschere Abläufe, Digitalisierung, Gesundheitskompetenz</a:t>
          </a:r>
          <a:endParaRPr lang="de-AT" sz="2600" kern="1200" dirty="0"/>
        </a:p>
      </dsp:txBody>
      <dsp:txXfrm>
        <a:off x="8234094" y="2880522"/>
        <a:ext cx="3742770" cy="2245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Christian Bauer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–Christian Bauer</a:t>
            </a:r>
          </a:p>
        </p:txBody>
      </p:sp>
      <p:sp>
        <p:nvSpPr>
          <p:cNvPr id="94" name="„Zitat hier eingeben.“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„Zitat hier eingeben.“ </a:t>
            </a:r>
          </a:p>
        </p:txBody>
      </p:sp>
      <p:sp>
        <p:nvSpPr>
          <p:cNvPr id="9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ild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el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2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d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el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Titeltext</a:t>
            </a:r>
          </a:p>
        </p:txBody>
      </p:sp>
      <p:sp>
        <p:nvSpPr>
          <p:cNvPr id="4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7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d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7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bene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d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Bild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Bild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ASTERPLAN…"/>
          <p:cNvSpPr txBox="1">
            <a:spLocks noGrp="1"/>
          </p:cNvSpPr>
          <p:nvPr>
            <p:ph type="ctrTitle"/>
          </p:nvPr>
        </p:nvSpPr>
        <p:spPr>
          <a:xfrm>
            <a:off x="1270000" y="4378667"/>
            <a:ext cx="10464800" cy="273328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b="1" dirty="0"/>
              <a:t>MASTERPLAN</a:t>
            </a:r>
          </a:p>
          <a:p>
            <a:r>
              <a:rPr dirty="0" err="1"/>
              <a:t>Burgenlands</a:t>
            </a:r>
            <a:r>
              <a:rPr dirty="0"/>
              <a:t> </a:t>
            </a:r>
            <a:r>
              <a:rPr dirty="0" err="1"/>
              <a:t>Spitäler</a:t>
            </a:r>
            <a:endParaRPr dirty="0"/>
          </a:p>
        </p:txBody>
      </p:sp>
      <p:sp>
        <p:nvSpPr>
          <p:cNvPr id="120" name="Die ersten Umsetzungsschritte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7638978"/>
            <a:ext cx="10464800" cy="11303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929292"/>
                </a:solidFill>
              </a:defRPr>
            </a:lvl1pPr>
          </a:lstStyle>
          <a:p>
            <a:r>
              <a:rPr lang="de-AT" dirty="0" smtClean="0"/>
              <a:t>Ergebnisse und</a:t>
            </a:r>
            <a:r>
              <a:rPr dirty="0" smtClean="0"/>
              <a:t> </a:t>
            </a:r>
            <a:r>
              <a:rPr dirty="0" err="1" smtClean="0"/>
              <a:t>erste</a:t>
            </a:r>
            <a:r>
              <a:rPr dirty="0" smtClean="0"/>
              <a:t> </a:t>
            </a:r>
            <a:r>
              <a:rPr dirty="0" err="1"/>
              <a:t>Umsetzungsschritte</a:t>
            </a:r>
            <a:endParaRPr dirty="0"/>
          </a:p>
        </p:txBody>
      </p:sp>
      <p:pic>
        <p:nvPicPr>
          <p:cNvPr id="121" name="1FB839B3-DB8C-4A4D-8C85-649854096602-L0-001.jpeg" descr="1FB839B3-DB8C-4A4D-8C85-64985409660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4232" y="304822"/>
            <a:ext cx="3353112" cy="1040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70E30071-DA8A-4C62-B204-DE810FBFCB5A-L0-001.png" descr="70E30071-DA8A-4C62-B204-DE810FBFCB5A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48017" y="228365"/>
            <a:ext cx="1193049" cy="1193049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PRESSEKONFERENZ | 29. NOV. 2019"/>
          <p:cNvSpPr txBox="1"/>
          <p:nvPr/>
        </p:nvSpPr>
        <p:spPr>
          <a:xfrm>
            <a:off x="0" y="8769278"/>
            <a:ext cx="1300480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3700" b="0"/>
            </a:lvl1pPr>
          </a:lstStyle>
          <a:p>
            <a:r>
              <a:rPr dirty="0"/>
              <a:t>PRESSEKONFERENZ | 29. </a:t>
            </a:r>
            <a:r>
              <a:rPr dirty="0" smtClean="0"/>
              <a:t>NOV</a:t>
            </a:r>
            <a:r>
              <a:rPr lang="de-AT" dirty="0" smtClean="0"/>
              <a:t>.</a:t>
            </a:r>
            <a:r>
              <a:rPr dirty="0" smtClean="0"/>
              <a:t> 2019</a:t>
            </a:r>
            <a:r>
              <a:rPr lang="de-AT" dirty="0" smtClean="0"/>
              <a:t> | PARNDORF</a:t>
            </a:r>
            <a:endParaRPr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1899"/>
            <a:ext cx="13004800" cy="135711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MASTERPLAN…"/>
          <p:cNvSpPr txBox="1">
            <a:spLocks noGrp="1"/>
          </p:cNvSpPr>
          <p:nvPr>
            <p:ph type="ctrTitle"/>
          </p:nvPr>
        </p:nvSpPr>
        <p:spPr>
          <a:xfrm>
            <a:off x="4536073" y="98943"/>
            <a:ext cx="6213214" cy="1324893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rPr b="1" dirty="0"/>
              <a:t>MASTERPLAN</a:t>
            </a:r>
          </a:p>
          <a:p>
            <a:pPr>
              <a:defRPr sz="3600"/>
            </a:pPr>
            <a:r>
              <a:rPr dirty="0" err="1"/>
              <a:t>Burgenlands</a:t>
            </a:r>
            <a:r>
              <a:rPr dirty="0"/>
              <a:t> </a:t>
            </a:r>
            <a:r>
              <a:rPr dirty="0" err="1"/>
              <a:t>Spitäler</a:t>
            </a:r>
            <a:endParaRPr dirty="0"/>
          </a:p>
        </p:txBody>
      </p:sp>
      <p:pic>
        <p:nvPicPr>
          <p:cNvPr id="155" name="1FB839B3-DB8C-4A4D-8C85-649854096602-L0-001.jpeg" descr="1FB839B3-DB8C-4A4D-8C85-64985409660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4232" y="304822"/>
            <a:ext cx="3353112" cy="1040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70E30071-DA8A-4C62-B204-DE810FBFCB5A-L0-001.png" descr="70E30071-DA8A-4C62-B204-DE810FBFCB5A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48017" y="228365"/>
            <a:ext cx="1193049" cy="1193049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Folien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243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58" name="Falls niedergelassene Facharztstellen nicht besetzt werden können…"/>
          <p:cNvSpPr txBox="1"/>
          <p:nvPr/>
        </p:nvSpPr>
        <p:spPr>
          <a:xfrm>
            <a:off x="6499012" y="1853343"/>
            <a:ext cx="6505787" cy="6427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fontScale="85000" lnSpcReduction="20000"/>
          </a:bodyPr>
          <a:lstStyle/>
          <a:p>
            <a:pPr marL="513953" indent="-513953" algn="l">
              <a:lnSpc>
                <a:spcPct val="120000"/>
              </a:lnSpc>
              <a:buSzPct val="145000"/>
              <a:buChar char="•"/>
              <a:defRPr sz="3700" b="0"/>
            </a:pP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Wenn Kassenstellen (Allgemeinmediziner, Fachärzte) nicht besetzt werden 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endParaRPr lang="de-A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3953" indent="-513953" algn="l">
              <a:lnSpc>
                <a:spcPct val="120000"/>
              </a:lnSpc>
              <a:buSzPct val="145000"/>
              <a:buChar char="•"/>
              <a:defRPr sz="3700" b="0"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nd Krankenkasse 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b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Primär-Versorgungs-Einheit (PVE) ausschreibt:</a:t>
            </a:r>
          </a:p>
          <a:p>
            <a:pPr marL="513953" indent="-513953" algn="l">
              <a:lnSpc>
                <a:spcPct val="120000"/>
              </a:lnSpc>
              <a:buSzPct val="145000"/>
              <a:buChar char="•"/>
              <a:defRPr sz="3700" b="0"/>
            </a:pP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Bewerbung durch die KRAGES für 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den Betrieb der PVE</a:t>
            </a:r>
          </a:p>
          <a:p>
            <a:pPr algn="l">
              <a:lnSpc>
                <a:spcPct val="120000"/>
              </a:lnSpc>
              <a:buSzPct val="145000"/>
              <a:defRPr sz="3700" b="0"/>
            </a:pPr>
            <a:endParaRPr lang="de-A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3953" indent="-513953" algn="l">
              <a:lnSpc>
                <a:spcPct val="120000"/>
              </a:lnSpc>
              <a:buSzPct val="145000"/>
              <a:buChar char="•"/>
              <a:defRPr sz="3700" b="0"/>
            </a:pP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Umsetzung 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Konzept 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„Spitalsarzt 2025“ (ÖÄK)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3953" indent="-513953" algn="l">
              <a:lnSpc>
                <a:spcPct val="120000"/>
              </a:lnSpc>
              <a:buSzPct val="145000"/>
              <a:buChar char="•"/>
              <a:defRPr sz="3700" b="0"/>
            </a:pP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Kooperation mit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Danube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 Private University, Krems</a:t>
            </a:r>
          </a:p>
          <a:p>
            <a:pPr marL="513953" indent="-513953" algn="l">
              <a:buSzPct val="145000"/>
              <a:buChar char="•"/>
              <a:defRPr sz="3700" b="0"/>
            </a:pPr>
            <a:endParaRPr lang="de-A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3953" indent="-513953" algn="l">
              <a:buSzPct val="145000"/>
              <a:buChar char="•"/>
              <a:defRPr sz="3700" b="0"/>
            </a:pP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3953" indent="-513953" algn="l">
              <a:buSzPct val="145000"/>
              <a:buChar char="•"/>
              <a:defRPr sz="3700" b="0"/>
            </a:pP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9" name="313D869F-8231-4D92-8490-CD3A049A488E-L0-001.jpeg" descr="313D869F-8231-4D92-8490-CD3A049A488E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1700" y="4876800"/>
            <a:ext cx="4240407" cy="316399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Was kommt"/>
          <p:cNvSpPr txBox="1">
            <a:spLocks/>
          </p:cNvSpPr>
          <p:nvPr/>
        </p:nvSpPr>
        <p:spPr>
          <a:xfrm>
            <a:off x="251175" y="1749649"/>
            <a:ext cx="5976817" cy="3426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1" i="0" u="none" strike="noStrike" cap="none" spc="0" baseline="0">
                <a:solidFill>
                  <a:srgbClr val="929292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 hangingPunct="1"/>
            <a:r>
              <a:rPr lang="de-AT" sz="5400" dirty="0" smtClean="0"/>
              <a:t>AKTIV</a:t>
            </a:r>
            <a:br>
              <a:rPr lang="de-AT" sz="5400" dirty="0" smtClean="0"/>
            </a:br>
            <a:r>
              <a:rPr lang="de-AT" sz="5400" dirty="0" smtClean="0"/>
              <a:t>GEGEN DEN ÄRZTEMANGEL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6489"/>
            <a:ext cx="13004800" cy="135711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MASTERPLAN…"/>
          <p:cNvSpPr txBox="1">
            <a:spLocks noGrp="1"/>
          </p:cNvSpPr>
          <p:nvPr>
            <p:ph type="ctrTitle"/>
          </p:nvPr>
        </p:nvSpPr>
        <p:spPr>
          <a:xfrm>
            <a:off x="4536073" y="98943"/>
            <a:ext cx="6213214" cy="1324893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rPr b="1" dirty="0"/>
              <a:t>MASTERPLAN</a:t>
            </a:r>
          </a:p>
          <a:p>
            <a:pPr>
              <a:defRPr sz="3600"/>
            </a:pPr>
            <a:r>
              <a:rPr dirty="0" err="1"/>
              <a:t>Burgenlands</a:t>
            </a:r>
            <a:r>
              <a:rPr dirty="0"/>
              <a:t> </a:t>
            </a:r>
            <a:r>
              <a:rPr dirty="0" err="1"/>
              <a:t>Spitäler</a:t>
            </a:r>
            <a:endParaRPr dirty="0"/>
          </a:p>
        </p:txBody>
      </p:sp>
      <p:pic>
        <p:nvPicPr>
          <p:cNvPr id="147" name="1FB839B3-DB8C-4A4D-8C85-649854096602-L0-001.jpeg" descr="1FB839B3-DB8C-4A4D-8C85-64985409660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4232" y="304822"/>
            <a:ext cx="3353112" cy="1040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70E30071-DA8A-4C62-B204-DE810FBFCB5A-L0-001.png" descr="70E30071-DA8A-4C62-B204-DE810FBFCB5A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48017" y="228365"/>
            <a:ext cx="1193049" cy="1193049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Folien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243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50" name="Ein zusätzlicher Rettungshubschrauber  für das Burgenland (Standort: Seewinkel)…"/>
          <p:cNvSpPr txBox="1"/>
          <p:nvPr/>
        </p:nvSpPr>
        <p:spPr>
          <a:xfrm>
            <a:off x="6705789" y="1836126"/>
            <a:ext cx="5811029" cy="7754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513953" indent="-513953" algn="l">
              <a:buSzPct val="145000"/>
              <a:buChar char="•"/>
              <a:defRPr sz="3700" b="0"/>
            </a:pPr>
            <a:r>
              <a:rPr dirty="0" err="1" smtClean="0"/>
              <a:t>Ein</a:t>
            </a:r>
            <a:r>
              <a:rPr dirty="0" smtClean="0"/>
              <a:t> </a:t>
            </a:r>
            <a:r>
              <a:rPr dirty="0" err="1"/>
              <a:t>zusätzlicher</a:t>
            </a:r>
            <a:r>
              <a:rPr dirty="0"/>
              <a:t> </a:t>
            </a:r>
            <a:r>
              <a:rPr b="0" dirty="0" err="1"/>
              <a:t>Rettungshubschrauber</a:t>
            </a:r>
            <a:r>
              <a:rPr dirty="0"/>
              <a:t>  </a:t>
            </a:r>
            <a:r>
              <a:rPr dirty="0" err="1"/>
              <a:t>für</a:t>
            </a:r>
            <a:r>
              <a:rPr dirty="0"/>
              <a:t> das Burgenland (</a:t>
            </a:r>
            <a:r>
              <a:rPr dirty="0" err="1"/>
              <a:t>Standort</a:t>
            </a:r>
            <a:r>
              <a:rPr dirty="0"/>
              <a:t>: </a:t>
            </a:r>
            <a:r>
              <a:rPr dirty="0" err="1"/>
              <a:t>Seewinkel</a:t>
            </a:r>
            <a:r>
              <a:rPr dirty="0"/>
              <a:t>)</a:t>
            </a:r>
          </a:p>
          <a:p>
            <a:pPr algn="l">
              <a:defRPr sz="3700" b="0"/>
            </a:pPr>
            <a:endParaRPr dirty="0"/>
          </a:p>
          <a:p>
            <a:pPr marL="513953" indent="-513953" algn="l">
              <a:buSzPct val="145000"/>
              <a:buChar char="•"/>
              <a:defRPr sz="3700" b="0"/>
            </a:pPr>
            <a:r>
              <a:rPr dirty="0" err="1"/>
              <a:t>zwei</a:t>
            </a:r>
            <a:r>
              <a:rPr dirty="0"/>
              <a:t> </a:t>
            </a:r>
            <a:r>
              <a:rPr dirty="0" err="1"/>
              <a:t>zusätzliche</a:t>
            </a:r>
            <a:r>
              <a:rPr dirty="0"/>
              <a:t> </a:t>
            </a:r>
            <a:r>
              <a:rPr lang="de-AT" b="0" dirty="0" smtClean="0"/>
              <a:t>E</a:t>
            </a:r>
            <a:r>
              <a:rPr b="0" dirty="0" err="1" smtClean="0"/>
              <a:t>insatzfahrzeuge</a:t>
            </a:r>
            <a:r>
              <a:rPr dirty="0" smtClean="0"/>
              <a:t> </a:t>
            </a:r>
            <a:r>
              <a:rPr lang="de-AT" dirty="0" smtClean="0"/>
              <a:t>für Verlegungstransporte </a:t>
            </a:r>
            <a:r>
              <a:rPr dirty="0" smtClean="0"/>
              <a:t>(</a:t>
            </a:r>
            <a:r>
              <a:rPr dirty="0" err="1" smtClean="0"/>
              <a:t>Standorte</a:t>
            </a:r>
            <a:r>
              <a:rPr dirty="0"/>
              <a:t>: </a:t>
            </a:r>
            <a:r>
              <a:rPr dirty="0" err="1"/>
              <a:t>Südburgenland</a:t>
            </a:r>
            <a:r>
              <a:rPr dirty="0"/>
              <a:t>, </a:t>
            </a:r>
            <a:r>
              <a:rPr lang="de-AT" dirty="0" smtClean="0"/>
              <a:t>Nordburgenland)</a:t>
            </a:r>
            <a:endParaRPr dirty="0"/>
          </a:p>
        </p:txBody>
      </p:sp>
      <p:sp>
        <p:nvSpPr>
          <p:cNvPr id="10" name="Was kommt"/>
          <p:cNvSpPr txBox="1">
            <a:spLocks/>
          </p:cNvSpPr>
          <p:nvPr/>
        </p:nvSpPr>
        <p:spPr>
          <a:xfrm>
            <a:off x="411494" y="1772140"/>
            <a:ext cx="5806313" cy="3073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1" i="0" u="none" strike="noStrike" cap="none" spc="0" baseline="0">
                <a:solidFill>
                  <a:srgbClr val="929292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 hangingPunct="1"/>
            <a:r>
              <a:rPr lang="de-AT" sz="5400" dirty="0" smtClean="0"/>
              <a:t>SCHNELLER IN DER LUFT UND AM BODEN</a:t>
            </a:r>
            <a:endParaRPr lang="de-AT" sz="5400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1017982" y="4805677"/>
            <a:ext cx="5263197" cy="3241043"/>
            <a:chOff x="1184232" y="5713246"/>
            <a:chExt cx="4676943" cy="2816063"/>
          </a:xfrm>
        </p:grpSpPr>
        <p:grpSp>
          <p:nvGrpSpPr>
            <p:cNvPr id="2" name="Gruppieren 1"/>
            <p:cNvGrpSpPr/>
            <p:nvPr/>
          </p:nvGrpSpPr>
          <p:grpSpPr>
            <a:xfrm>
              <a:off x="1184232" y="5713246"/>
              <a:ext cx="4676943" cy="2816063"/>
              <a:chOff x="881704" y="3657600"/>
              <a:chExt cx="4676943" cy="2816063"/>
            </a:xfrm>
          </p:grpSpPr>
          <p:pic>
            <p:nvPicPr>
              <p:cNvPr id="151" name="62EF6B3A-F702-4406-BFBC-441B80779C76-L0-001.jpeg" descr="62EF6B3A-F702-4406-BFBC-441B80779C76-L0-001.jpe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881704" y="3657600"/>
                <a:ext cx="4279901" cy="2438400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152" name="Imbisswagen"/>
              <p:cNvSpPr/>
              <p:nvPr/>
            </p:nvSpPr>
            <p:spPr>
              <a:xfrm>
                <a:off x="4120974" y="5724174"/>
                <a:ext cx="1437673" cy="749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690" y="0"/>
                    </a:moveTo>
                    <a:cubicBezTo>
                      <a:pt x="5485" y="0"/>
                      <a:pt x="5322" y="313"/>
                      <a:pt x="5322" y="707"/>
                    </a:cubicBezTo>
                    <a:lnTo>
                      <a:pt x="5322" y="2036"/>
                    </a:lnTo>
                    <a:cubicBezTo>
                      <a:pt x="5322" y="2150"/>
                      <a:pt x="5273" y="2243"/>
                      <a:pt x="5214" y="2243"/>
                    </a:cubicBezTo>
                    <a:lnTo>
                      <a:pt x="909" y="2243"/>
                    </a:lnTo>
                    <a:cubicBezTo>
                      <a:pt x="698" y="2243"/>
                      <a:pt x="531" y="2565"/>
                      <a:pt x="531" y="2969"/>
                    </a:cubicBezTo>
                    <a:lnTo>
                      <a:pt x="531" y="16206"/>
                    </a:lnTo>
                    <a:cubicBezTo>
                      <a:pt x="531" y="16320"/>
                      <a:pt x="482" y="16413"/>
                      <a:pt x="423" y="16413"/>
                    </a:cubicBezTo>
                    <a:lnTo>
                      <a:pt x="108" y="16413"/>
                    </a:lnTo>
                    <a:cubicBezTo>
                      <a:pt x="49" y="16413"/>
                      <a:pt x="0" y="16507"/>
                      <a:pt x="0" y="16621"/>
                    </a:cubicBezTo>
                    <a:lnTo>
                      <a:pt x="0" y="18686"/>
                    </a:lnTo>
                    <a:cubicBezTo>
                      <a:pt x="0" y="18800"/>
                      <a:pt x="49" y="18893"/>
                      <a:pt x="108" y="18893"/>
                    </a:cubicBezTo>
                    <a:lnTo>
                      <a:pt x="4575" y="18893"/>
                    </a:lnTo>
                    <a:cubicBezTo>
                      <a:pt x="4634" y="18893"/>
                      <a:pt x="4678" y="18809"/>
                      <a:pt x="4683" y="18695"/>
                    </a:cubicBezTo>
                    <a:cubicBezTo>
                      <a:pt x="4737" y="16849"/>
                      <a:pt x="5533" y="15385"/>
                      <a:pt x="6512" y="15386"/>
                    </a:cubicBezTo>
                    <a:cubicBezTo>
                      <a:pt x="7490" y="15386"/>
                      <a:pt x="8286" y="16849"/>
                      <a:pt x="8340" y="18695"/>
                    </a:cubicBezTo>
                    <a:cubicBezTo>
                      <a:pt x="8346" y="18809"/>
                      <a:pt x="8389" y="18893"/>
                      <a:pt x="8448" y="18893"/>
                    </a:cubicBezTo>
                    <a:lnTo>
                      <a:pt x="16868" y="18893"/>
                    </a:lnTo>
                    <a:cubicBezTo>
                      <a:pt x="16927" y="18893"/>
                      <a:pt x="16971" y="18809"/>
                      <a:pt x="16976" y="18695"/>
                    </a:cubicBezTo>
                    <a:cubicBezTo>
                      <a:pt x="17030" y="16849"/>
                      <a:pt x="17826" y="15385"/>
                      <a:pt x="18805" y="15386"/>
                    </a:cubicBezTo>
                    <a:cubicBezTo>
                      <a:pt x="19778" y="15386"/>
                      <a:pt x="20578" y="16849"/>
                      <a:pt x="20632" y="18695"/>
                    </a:cubicBezTo>
                    <a:cubicBezTo>
                      <a:pt x="20637" y="18809"/>
                      <a:pt x="20680" y="18893"/>
                      <a:pt x="20740" y="18893"/>
                    </a:cubicBezTo>
                    <a:lnTo>
                      <a:pt x="21492" y="18893"/>
                    </a:lnTo>
                    <a:cubicBezTo>
                      <a:pt x="21551" y="18893"/>
                      <a:pt x="21600" y="18800"/>
                      <a:pt x="21600" y="18686"/>
                    </a:cubicBezTo>
                    <a:lnTo>
                      <a:pt x="21600" y="16621"/>
                    </a:lnTo>
                    <a:cubicBezTo>
                      <a:pt x="21600" y="16507"/>
                      <a:pt x="21551" y="16413"/>
                      <a:pt x="21492" y="16413"/>
                    </a:cubicBezTo>
                    <a:lnTo>
                      <a:pt x="21352" y="16413"/>
                    </a:lnTo>
                    <a:cubicBezTo>
                      <a:pt x="21292" y="16403"/>
                      <a:pt x="21243" y="16310"/>
                      <a:pt x="21243" y="16196"/>
                    </a:cubicBezTo>
                    <a:lnTo>
                      <a:pt x="21243" y="12646"/>
                    </a:lnTo>
                    <a:cubicBezTo>
                      <a:pt x="21243" y="12387"/>
                      <a:pt x="21168" y="12148"/>
                      <a:pt x="21049" y="12024"/>
                    </a:cubicBezTo>
                    <a:lnTo>
                      <a:pt x="19680" y="10614"/>
                    </a:lnTo>
                    <a:cubicBezTo>
                      <a:pt x="19534" y="10468"/>
                      <a:pt x="19415" y="10241"/>
                      <a:pt x="19329" y="9972"/>
                    </a:cubicBezTo>
                    <a:lnTo>
                      <a:pt x="17040" y="2593"/>
                    </a:lnTo>
                    <a:cubicBezTo>
                      <a:pt x="16970" y="2376"/>
                      <a:pt x="16851" y="2243"/>
                      <a:pt x="16716" y="2243"/>
                    </a:cubicBezTo>
                    <a:lnTo>
                      <a:pt x="7788" y="2243"/>
                    </a:lnTo>
                    <a:cubicBezTo>
                      <a:pt x="7728" y="2243"/>
                      <a:pt x="7679" y="2150"/>
                      <a:pt x="7679" y="2036"/>
                    </a:cubicBezTo>
                    <a:lnTo>
                      <a:pt x="7679" y="707"/>
                    </a:lnTo>
                    <a:cubicBezTo>
                      <a:pt x="7679" y="313"/>
                      <a:pt x="7518" y="0"/>
                      <a:pt x="7313" y="0"/>
                    </a:cubicBezTo>
                    <a:lnTo>
                      <a:pt x="5690" y="0"/>
                    </a:lnTo>
                    <a:close/>
                    <a:moveTo>
                      <a:pt x="2148" y="6445"/>
                    </a:moveTo>
                    <a:lnTo>
                      <a:pt x="11703" y="6445"/>
                    </a:lnTo>
                    <a:cubicBezTo>
                      <a:pt x="11763" y="6445"/>
                      <a:pt x="11811" y="6538"/>
                      <a:pt x="11811" y="6652"/>
                    </a:cubicBezTo>
                    <a:lnTo>
                      <a:pt x="11811" y="12212"/>
                    </a:lnTo>
                    <a:cubicBezTo>
                      <a:pt x="11811" y="12326"/>
                      <a:pt x="11763" y="12419"/>
                      <a:pt x="11703" y="12419"/>
                    </a:cubicBezTo>
                    <a:lnTo>
                      <a:pt x="2148" y="12419"/>
                    </a:lnTo>
                    <a:cubicBezTo>
                      <a:pt x="2089" y="12419"/>
                      <a:pt x="2040" y="12326"/>
                      <a:pt x="2040" y="12212"/>
                    </a:cubicBezTo>
                    <a:lnTo>
                      <a:pt x="2040" y="6652"/>
                    </a:lnTo>
                    <a:cubicBezTo>
                      <a:pt x="2040" y="6538"/>
                      <a:pt x="2089" y="6445"/>
                      <a:pt x="2148" y="6445"/>
                    </a:cubicBezTo>
                    <a:close/>
                    <a:moveTo>
                      <a:pt x="14445" y="6445"/>
                    </a:moveTo>
                    <a:lnTo>
                      <a:pt x="16067" y="6445"/>
                    </a:lnTo>
                    <a:cubicBezTo>
                      <a:pt x="16272" y="6445"/>
                      <a:pt x="16435" y="6754"/>
                      <a:pt x="16435" y="7148"/>
                    </a:cubicBezTo>
                    <a:lnTo>
                      <a:pt x="16435" y="10208"/>
                    </a:lnTo>
                    <a:cubicBezTo>
                      <a:pt x="16435" y="10603"/>
                      <a:pt x="16272" y="10915"/>
                      <a:pt x="16067" y="10915"/>
                    </a:cubicBezTo>
                    <a:lnTo>
                      <a:pt x="14445" y="10915"/>
                    </a:lnTo>
                    <a:cubicBezTo>
                      <a:pt x="14239" y="10915"/>
                      <a:pt x="14078" y="10603"/>
                      <a:pt x="14078" y="10208"/>
                    </a:cubicBezTo>
                    <a:lnTo>
                      <a:pt x="14078" y="7148"/>
                    </a:lnTo>
                    <a:cubicBezTo>
                      <a:pt x="14078" y="6754"/>
                      <a:pt x="14239" y="6445"/>
                      <a:pt x="14445" y="6445"/>
                    </a:cubicBezTo>
                    <a:close/>
                    <a:moveTo>
                      <a:pt x="17334" y="6759"/>
                    </a:moveTo>
                    <a:cubicBezTo>
                      <a:pt x="17359" y="6746"/>
                      <a:pt x="17387" y="6761"/>
                      <a:pt x="17404" y="6808"/>
                    </a:cubicBezTo>
                    <a:lnTo>
                      <a:pt x="18588" y="10604"/>
                    </a:lnTo>
                    <a:cubicBezTo>
                      <a:pt x="18632" y="10739"/>
                      <a:pt x="18577" y="10915"/>
                      <a:pt x="18495" y="10915"/>
                    </a:cubicBezTo>
                    <a:lnTo>
                      <a:pt x="17404" y="10915"/>
                    </a:lnTo>
                    <a:cubicBezTo>
                      <a:pt x="17339" y="10915"/>
                      <a:pt x="17290" y="10822"/>
                      <a:pt x="17290" y="10708"/>
                    </a:cubicBezTo>
                    <a:lnTo>
                      <a:pt x="17290" y="6869"/>
                    </a:lnTo>
                    <a:cubicBezTo>
                      <a:pt x="17290" y="6812"/>
                      <a:pt x="17310" y="6772"/>
                      <a:pt x="17334" y="6759"/>
                    </a:cubicBezTo>
                    <a:close/>
                    <a:moveTo>
                      <a:pt x="6512" y="16183"/>
                    </a:moveTo>
                    <a:cubicBezTo>
                      <a:pt x="5733" y="16183"/>
                      <a:pt x="5100" y="17399"/>
                      <a:pt x="5100" y="18893"/>
                    </a:cubicBezTo>
                    <a:cubicBezTo>
                      <a:pt x="5100" y="20387"/>
                      <a:pt x="5733" y="21600"/>
                      <a:pt x="6512" y="21600"/>
                    </a:cubicBezTo>
                    <a:cubicBezTo>
                      <a:pt x="7290" y="21600"/>
                      <a:pt x="7923" y="20387"/>
                      <a:pt x="7923" y="18893"/>
                    </a:cubicBezTo>
                    <a:cubicBezTo>
                      <a:pt x="7923" y="17399"/>
                      <a:pt x="7290" y="16183"/>
                      <a:pt x="6512" y="16183"/>
                    </a:cubicBezTo>
                    <a:close/>
                    <a:moveTo>
                      <a:pt x="18798" y="16183"/>
                    </a:moveTo>
                    <a:cubicBezTo>
                      <a:pt x="18019" y="16183"/>
                      <a:pt x="17387" y="17399"/>
                      <a:pt x="17387" y="18893"/>
                    </a:cubicBezTo>
                    <a:cubicBezTo>
                      <a:pt x="17387" y="20387"/>
                      <a:pt x="18019" y="21600"/>
                      <a:pt x="18798" y="21600"/>
                    </a:cubicBezTo>
                    <a:cubicBezTo>
                      <a:pt x="19577" y="21600"/>
                      <a:pt x="20211" y="20387"/>
                      <a:pt x="20211" y="18893"/>
                    </a:cubicBezTo>
                    <a:cubicBezTo>
                      <a:pt x="20211" y="17399"/>
                      <a:pt x="19577" y="16183"/>
                      <a:pt x="18798" y="16183"/>
                    </a:cubicBezTo>
                    <a:close/>
                    <a:moveTo>
                      <a:pt x="6512" y="17554"/>
                    </a:moveTo>
                    <a:cubicBezTo>
                      <a:pt x="6896" y="17554"/>
                      <a:pt x="7204" y="18157"/>
                      <a:pt x="7210" y="18893"/>
                    </a:cubicBezTo>
                    <a:cubicBezTo>
                      <a:pt x="7210" y="19630"/>
                      <a:pt x="6896" y="20229"/>
                      <a:pt x="6512" y="20229"/>
                    </a:cubicBezTo>
                    <a:cubicBezTo>
                      <a:pt x="6128" y="20229"/>
                      <a:pt x="5814" y="19630"/>
                      <a:pt x="5814" y="18893"/>
                    </a:cubicBezTo>
                    <a:cubicBezTo>
                      <a:pt x="5814" y="18157"/>
                      <a:pt x="6128" y="17554"/>
                      <a:pt x="6512" y="17554"/>
                    </a:cubicBezTo>
                    <a:close/>
                    <a:moveTo>
                      <a:pt x="18798" y="17554"/>
                    </a:moveTo>
                    <a:cubicBezTo>
                      <a:pt x="19182" y="17554"/>
                      <a:pt x="19491" y="18157"/>
                      <a:pt x="19496" y="18893"/>
                    </a:cubicBezTo>
                    <a:cubicBezTo>
                      <a:pt x="19496" y="19630"/>
                      <a:pt x="19182" y="20229"/>
                      <a:pt x="18798" y="20229"/>
                    </a:cubicBezTo>
                    <a:cubicBezTo>
                      <a:pt x="18414" y="20229"/>
                      <a:pt x="18102" y="19630"/>
                      <a:pt x="18102" y="18893"/>
                    </a:cubicBezTo>
                    <a:cubicBezTo>
                      <a:pt x="18102" y="18157"/>
                      <a:pt x="18414" y="17554"/>
                      <a:pt x="18798" y="1755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pic>
          <p:nvPicPr>
            <p:cNvPr id="13" name="Picture 2" descr="e1ce9349-7866-49a8-8541-b60f56879ed4@krage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030" y="6601216"/>
              <a:ext cx="655011" cy="674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Grafik 14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6489"/>
            <a:ext cx="13004800" cy="135711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MASTERPLAN…"/>
          <p:cNvSpPr txBox="1">
            <a:spLocks noGrp="1"/>
          </p:cNvSpPr>
          <p:nvPr>
            <p:ph type="ctrTitle"/>
          </p:nvPr>
        </p:nvSpPr>
        <p:spPr>
          <a:xfrm>
            <a:off x="4536073" y="98943"/>
            <a:ext cx="6213214" cy="1324893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rPr b="1" dirty="0"/>
              <a:t>MASTERPLAN</a:t>
            </a:r>
          </a:p>
          <a:p>
            <a:pPr>
              <a:defRPr sz="3600"/>
            </a:pPr>
            <a:r>
              <a:rPr dirty="0" err="1"/>
              <a:t>Burgenlands</a:t>
            </a:r>
            <a:r>
              <a:rPr dirty="0"/>
              <a:t> </a:t>
            </a:r>
            <a:r>
              <a:rPr dirty="0" err="1"/>
              <a:t>Spitäler</a:t>
            </a:r>
            <a:endParaRPr dirty="0"/>
          </a:p>
        </p:txBody>
      </p:sp>
      <p:pic>
        <p:nvPicPr>
          <p:cNvPr id="162" name="1FB839B3-DB8C-4A4D-8C85-649854096602-L0-001.jpeg" descr="1FB839B3-DB8C-4A4D-8C85-64985409660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4232" y="304822"/>
            <a:ext cx="3353112" cy="1040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70E30071-DA8A-4C62-B204-DE810FBFCB5A-L0-001.png" descr="70E30071-DA8A-4C62-B204-DE810FBFCB5A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48017" y="228365"/>
            <a:ext cx="1193049" cy="1193049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Folien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243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65" name="Umsetzung medizinischer,  pflegerischer und administrativer Innovationen…"/>
          <p:cNvSpPr txBox="1"/>
          <p:nvPr/>
        </p:nvSpPr>
        <p:spPr>
          <a:xfrm>
            <a:off x="6867026" y="1828801"/>
            <a:ext cx="5871366" cy="7792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513953" indent="-513953" algn="l">
              <a:buSzPct val="145000"/>
              <a:buChar char="•"/>
              <a:defRPr sz="3700" b="0"/>
            </a:pPr>
            <a:r>
              <a:rPr lang="de-AT" dirty="0" smtClean="0"/>
              <a:t>M</a:t>
            </a:r>
            <a:r>
              <a:rPr dirty="0" err="1" smtClean="0"/>
              <a:t>edizinische</a:t>
            </a:r>
            <a:r>
              <a:rPr dirty="0" smtClean="0"/>
              <a:t>,  </a:t>
            </a:r>
            <a:r>
              <a:rPr dirty="0" err="1" smtClean="0"/>
              <a:t>pflegerische</a:t>
            </a:r>
            <a:r>
              <a:rPr lang="de-AT" dirty="0"/>
              <a:t>,</a:t>
            </a:r>
            <a:r>
              <a:rPr lang="de-AT" dirty="0" smtClean="0"/>
              <a:t> </a:t>
            </a:r>
            <a:r>
              <a:rPr dirty="0" smtClean="0"/>
              <a:t>administrative </a:t>
            </a:r>
            <a:r>
              <a:rPr lang="de-AT" dirty="0" smtClean="0"/>
              <a:t>Innovationen</a:t>
            </a:r>
            <a:r>
              <a:rPr lang="de-AT" b="0" dirty="0" smtClean="0"/>
              <a:t>, Neuerungen, Verbesserungen</a:t>
            </a:r>
            <a:endParaRPr b="0" dirty="0"/>
          </a:p>
          <a:p>
            <a:pPr marL="513953" indent="-513953" algn="l">
              <a:buSzPct val="145000"/>
              <a:buChar char="•"/>
              <a:defRPr sz="3700" b="0"/>
            </a:pPr>
            <a:r>
              <a:rPr dirty="0" err="1"/>
              <a:t>zB</a:t>
            </a:r>
            <a:r>
              <a:rPr dirty="0"/>
              <a:t> </a:t>
            </a:r>
            <a:r>
              <a:rPr dirty="0" err="1" smtClean="0"/>
              <a:t>Akut-Geriatrie</a:t>
            </a:r>
            <a:r>
              <a:rPr lang="de-AT" dirty="0" smtClean="0"/>
              <a:t>, </a:t>
            </a:r>
            <a:r>
              <a:rPr dirty="0" err="1" smtClean="0"/>
              <a:t>Remob</a:t>
            </a:r>
            <a:r>
              <a:rPr dirty="0" smtClean="0"/>
              <a:t> </a:t>
            </a:r>
            <a:endParaRPr lang="de-AT" dirty="0" smtClean="0"/>
          </a:p>
          <a:p>
            <a:pPr marL="513953" indent="-513953" algn="l">
              <a:buSzPct val="145000"/>
              <a:buChar char="•"/>
              <a:defRPr sz="3700" b="0"/>
            </a:pPr>
            <a:r>
              <a:rPr dirty="0" err="1" smtClean="0"/>
              <a:t>zB</a:t>
            </a:r>
            <a:r>
              <a:rPr dirty="0" smtClean="0"/>
              <a:t> </a:t>
            </a:r>
            <a:r>
              <a:rPr dirty="0"/>
              <a:t>Fast-Track-Recovery </a:t>
            </a:r>
            <a:r>
              <a:rPr dirty="0" err="1"/>
              <a:t>nach</a:t>
            </a:r>
            <a:r>
              <a:rPr dirty="0"/>
              <a:t> </a:t>
            </a:r>
            <a:r>
              <a:rPr dirty="0" err="1" smtClean="0"/>
              <a:t>orthopädischen</a:t>
            </a:r>
            <a:r>
              <a:rPr dirty="0" smtClean="0"/>
              <a:t> </a:t>
            </a:r>
            <a:r>
              <a:rPr dirty="0"/>
              <a:t>OP </a:t>
            </a:r>
            <a:r>
              <a:rPr dirty="0" smtClean="0"/>
              <a:t>(</a:t>
            </a:r>
            <a:r>
              <a:rPr dirty="0" err="1"/>
              <a:t>alle</a:t>
            </a:r>
            <a:r>
              <a:rPr dirty="0"/>
              <a:t> </a:t>
            </a:r>
            <a:r>
              <a:rPr dirty="0" err="1"/>
              <a:t>Standorte</a:t>
            </a:r>
            <a:r>
              <a:rPr dirty="0"/>
              <a:t>)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2011680" y="4806635"/>
            <a:ext cx="3509017" cy="3339838"/>
            <a:chOff x="1852963" y="2671190"/>
            <a:chExt cx="3818047" cy="3666110"/>
          </a:xfrm>
        </p:grpSpPr>
        <p:pic>
          <p:nvPicPr>
            <p:cNvPr id="166" name="F05205D1-7C9E-41EF-9609-65C41C2C2375-L0-001.jpeg" descr="F05205D1-7C9E-41EF-9609-65C41C2C2375-L0-001.jpe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52963" y="3416300"/>
              <a:ext cx="3073401" cy="292100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67" name="Liniengraph"/>
            <p:cNvSpPr/>
            <p:nvPr/>
          </p:nvSpPr>
          <p:spPr>
            <a:xfrm>
              <a:off x="4431506" y="2671190"/>
              <a:ext cx="1239504" cy="1236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lnTo>
                    <a:pt x="0" y="21404"/>
                  </a:lnTo>
                  <a:cubicBezTo>
                    <a:pt x="0" y="21511"/>
                    <a:pt x="87" y="21600"/>
                    <a:pt x="194" y="21600"/>
                  </a:cubicBezTo>
                  <a:lnTo>
                    <a:pt x="21406" y="21600"/>
                  </a:lnTo>
                  <a:cubicBezTo>
                    <a:pt x="21513" y="21600"/>
                    <a:pt x="21600" y="21511"/>
                    <a:pt x="21600" y="21404"/>
                  </a:cubicBezTo>
                  <a:lnTo>
                    <a:pt x="21600" y="20822"/>
                  </a:lnTo>
                  <a:cubicBezTo>
                    <a:pt x="21600" y="20715"/>
                    <a:pt x="21513" y="20628"/>
                    <a:pt x="21406" y="20628"/>
                  </a:cubicBezTo>
                  <a:lnTo>
                    <a:pt x="1163" y="20628"/>
                  </a:lnTo>
                  <a:cubicBezTo>
                    <a:pt x="1056" y="20628"/>
                    <a:pt x="970" y="20539"/>
                    <a:pt x="970" y="20432"/>
                  </a:cubicBezTo>
                  <a:lnTo>
                    <a:pt x="970" y="194"/>
                  </a:lnTo>
                  <a:cubicBezTo>
                    <a:pt x="970" y="87"/>
                    <a:pt x="883" y="0"/>
                    <a:pt x="776" y="0"/>
                  </a:cubicBezTo>
                  <a:lnTo>
                    <a:pt x="194" y="0"/>
                  </a:lnTo>
                  <a:close/>
                  <a:moveTo>
                    <a:pt x="19991" y="7364"/>
                  </a:moveTo>
                  <a:lnTo>
                    <a:pt x="17165" y="8228"/>
                  </a:lnTo>
                  <a:lnTo>
                    <a:pt x="17811" y="8832"/>
                  </a:lnTo>
                  <a:lnTo>
                    <a:pt x="13288" y="13689"/>
                  </a:lnTo>
                  <a:lnTo>
                    <a:pt x="10021" y="10341"/>
                  </a:lnTo>
                  <a:lnTo>
                    <a:pt x="2932" y="17951"/>
                  </a:lnTo>
                  <a:lnTo>
                    <a:pt x="3799" y="18763"/>
                  </a:lnTo>
                  <a:lnTo>
                    <a:pt x="10041" y="12061"/>
                  </a:lnTo>
                  <a:lnTo>
                    <a:pt x="13327" y="15430"/>
                  </a:lnTo>
                  <a:lnTo>
                    <a:pt x="13766" y="14916"/>
                  </a:lnTo>
                  <a:lnTo>
                    <a:pt x="18678" y="9644"/>
                  </a:lnTo>
                  <a:lnTo>
                    <a:pt x="19324" y="10250"/>
                  </a:lnTo>
                  <a:lnTo>
                    <a:pt x="19991" y="7364"/>
                  </a:lnTo>
                  <a:close/>
                </a:path>
              </a:pathLst>
            </a:custGeom>
            <a:solidFill>
              <a:srgbClr val="D6D5D5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11" name="Was kommt"/>
          <p:cNvSpPr txBox="1">
            <a:spLocks/>
          </p:cNvSpPr>
          <p:nvPr/>
        </p:nvSpPr>
        <p:spPr>
          <a:xfrm>
            <a:off x="376202" y="1799714"/>
            <a:ext cx="5976817" cy="3073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1" i="0" u="none" strike="noStrike" cap="none" spc="0" baseline="0">
                <a:solidFill>
                  <a:srgbClr val="929292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 hangingPunct="1"/>
            <a:r>
              <a:rPr lang="de-AT" sz="5400" dirty="0" smtClean="0"/>
              <a:t>FORTSCHRITT</a:t>
            </a:r>
          </a:p>
          <a:p>
            <a:pPr algn="r" hangingPunct="1"/>
            <a:r>
              <a:rPr lang="de-AT" sz="5400" dirty="0" smtClean="0"/>
              <a:t>AM PULS </a:t>
            </a:r>
          </a:p>
          <a:p>
            <a:pPr algn="r" hangingPunct="1"/>
            <a:r>
              <a:rPr lang="de-AT" sz="5400" dirty="0" smtClean="0"/>
              <a:t>DER ZEIT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6489"/>
            <a:ext cx="13004800" cy="135711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MASTERPLAN…"/>
          <p:cNvSpPr txBox="1">
            <a:spLocks noGrp="1"/>
          </p:cNvSpPr>
          <p:nvPr>
            <p:ph type="ctrTitle"/>
          </p:nvPr>
        </p:nvSpPr>
        <p:spPr>
          <a:xfrm>
            <a:off x="4536073" y="98943"/>
            <a:ext cx="6213214" cy="1324893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rPr b="1" dirty="0"/>
              <a:t>MASTERPLAN</a:t>
            </a:r>
          </a:p>
          <a:p>
            <a:pPr>
              <a:defRPr sz="3600"/>
            </a:pPr>
            <a:r>
              <a:rPr dirty="0" err="1"/>
              <a:t>Burgenlands</a:t>
            </a:r>
            <a:r>
              <a:rPr dirty="0"/>
              <a:t> </a:t>
            </a:r>
            <a:r>
              <a:rPr dirty="0" err="1"/>
              <a:t>Spitäler</a:t>
            </a:r>
            <a:endParaRPr dirty="0"/>
          </a:p>
        </p:txBody>
      </p:sp>
      <p:pic>
        <p:nvPicPr>
          <p:cNvPr id="162" name="1FB839B3-DB8C-4A4D-8C85-649854096602-L0-001.jpeg" descr="1FB839B3-DB8C-4A4D-8C85-64985409660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4232" y="304822"/>
            <a:ext cx="3353112" cy="1040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70E30071-DA8A-4C62-B204-DE810FBFCB5A-L0-001.png" descr="70E30071-DA8A-4C62-B204-DE810FBFCB5A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48017" y="228365"/>
            <a:ext cx="1193049" cy="1193049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Folien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243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165" name="Umsetzung medizinischer,  pflegerischer und administrativer Innovationen…"/>
          <p:cNvSpPr txBox="1"/>
          <p:nvPr/>
        </p:nvSpPr>
        <p:spPr>
          <a:xfrm>
            <a:off x="6385373" y="1878676"/>
            <a:ext cx="6239015" cy="651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/>
          <a:p>
            <a:pPr marL="513953" indent="-513953" algn="l">
              <a:buSzPct val="145000"/>
              <a:buChar char="•"/>
              <a:defRPr sz="3700" b="0"/>
            </a:pPr>
            <a:r>
              <a:rPr lang="de-AT" dirty="0" smtClean="0"/>
              <a:t>Auf und Ausbau digitales Terminmanagement</a:t>
            </a:r>
          </a:p>
          <a:p>
            <a:pPr marL="513953" indent="-513953" algn="l">
              <a:buSzPct val="145000"/>
              <a:buChar char="•"/>
              <a:defRPr sz="3700" b="0"/>
            </a:pPr>
            <a:r>
              <a:rPr lang="de-AT" dirty="0" smtClean="0"/>
              <a:t>Flächendeckender Einsatz der „Elektronischen Fieberkurve“</a:t>
            </a:r>
            <a:endParaRPr dirty="0"/>
          </a:p>
          <a:p>
            <a:pPr marL="513953" indent="-513953" algn="l">
              <a:buSzPct val="145000"/>
              <a:buChar char="•"/>
              <a:defRPr sz="3700" b="0"/>
            </a:pPr>
            <a:r>
              <a:rPr lang="de-AT" dirty="0" smtClean="0"/>
              <a:t>Verstärkter Einsatz von Telemedizin</a:t>
            </a:r>
          </a:p>
          <a:p>
            <a:pPr marL="513953" indent="-513953" algn="l">
              <a:buSzPct val="145000"/>
              <a:buChar char="•"/>
              <a:defRPr sz="3700" b="0"/>
            </a:pPr>
            <a:r>
              <a:rPr lang="de-AT" dirty="0" smtClean="0"/>
              <a:t>Stärkung der  Gesundheitskompetenz</a:t>
            </a:r>
          </a:p>
          <a:p>
            <a:pPr marL="513953" indent="-513953" algn="l">
              <a:buSzPct val="145000"/>
              <a:buChar char="•"/>
              <a:defRPr sz="3700" b="0"/>
            </a:pPr>
            <a:r>
              <a:rPr lang="de-AT" dirty="0" smtClean="0"/>
              <a:t>Investitionen in Vorsorge, Kommunikation und Information</a:t>
            </a:r>
            <a:endParaRPr dirty="0"/>
          </a:p>
        </p:txBody>
      </p:sp>
      <p:pic>
        <p:nvPicPr>
          <p:cNvPr id="1026" name="Picture 2" descr="f6e15e2c-6f91-4999-b6fb-6cc31cf65abe@krag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099" y="4631440"/>
            <a:ext cx="3673046" cy="343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as kommt"/>
          <p:cNvSpPr txBox="1">
            <a:spLocks/>
          </p:cNvSpPr>
          <p:nvPr/>
        </p:nvSpPr>
        <p:spPr>
          <a:xfrm>
            <a:off x="742959" y="1794119"/>
            <a:ext cx="5169325" cy="2034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1" i="0" u="none" strike="noStrike" cap="none" spc="0" baseline="0">
                <a:solidFill>
                  <a:srgbClr val="929292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 hangingPunct="1"/>
            <a:r>
              <a:rPr lang="de-AT" sz="5400" dirty="0" smtClean="0"/>
              <a:t>SPITAL</a:t>
            </a:r>
          </a:p>
          <a:p>
            <a:pPr algn="r" hangingPunct="1"/>
            <a:r>
              <a:rPr lang="de-AT" sz="5400" dirty="0" smtClean="0"/>
              <a:t>DIGITAL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6489"/>
            <a:ext cx="13004800" cy="135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99257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MASTERPLAN…"/>
          <p:cNvSpPr txBox="1">
            <a:spLocks noGrp="1"/>
          </p:cNvSpPr>
          <p:nvPr>
            <p:ph type="ctrTitle"/>
          </p:nvPr>
        </p:nvSpPr>
        <p:spPr>
          <a:xfrm>
            <a:off x="4536073" y="98943"/>
            <a:ext cx="6213214" cy="1324893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rPr b="1" dirty="0"/>
              <a:t>MASTERPLAN</a:t>
            </a:r>
          </a:p>
          <a:p>
            <a:pPr>
              <a:defRPr sz="3600"/>
            </a:pPr>
            <a:r>
              <a:rPr dirty="0" err="1"/>
              <a:t>Burgenlands</a:t>
            </a:r>
            <a:r>
              <a:rPr dirty="0"/>
              <a:t> </a:t>
            </a:r>
            <a:r>
              <a:rPr dirty="0" err="1"/>
              <a:t>Spitäler</a:t>
            </a:r>
            <a:endParaRPr dirty="0"/>
          </a:p>
        </p:txBody>
      </p:sp>
      <p:sp>
        <p:nvSpPr>
          <p:cNvPr id="126" name="Was fix ist"/>
          <p:cNvSpPr txBox="1">
            <a:spLocks noGrp="1"/>
          </p:cNvSpPr>
          <p:nvPr>
            <p:ph type="subTitle" sz="quarter" idx="1"/>
          </p:nvPr>
        </p:nvSpPr>
        <p:spPr>
          <a:xfrm>
            <a:off x="1177997" y="2024371"/>
            <a:ext cx="11154817" cy="82409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rgbClr val="929292"/>
                </a:solidFill>
              </a:defRPr>
            </a:lvl1pPr>
          </a:lstStyle>
          <a:p>
            <a:r>
              <a:rPr lang="de-AT" sz="5400" dirty="0" smtClean="0"/>
              <a:t>BEREITS FIXIERT</a:t>
            </a:r>
            <a:endParaRPr sz="5400" dirty="0"/>
          </a:p>
        </p:txBody>
      </p:sp>
      <p:pic>
        <p:nvPicPr>
          <p:cNvPr id="127" name="1FB839B3-DB8C-4A4D-8C85-649854096602-L0-001.jpeg" descr="1FB839B3-DB8C-4A4D-8C85-64985409660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4232" y="304822"/>
            <a:ext cx="3353112" cy="1040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70E30071-DA8A-4C62-B204-DE810FBFCB5A-L0-001.png" descr="70E30071-DA8A-4C62-B204-DE810FBFCB5A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48017" y="228365"/>
            <a:ext cx="1193049" cy="1193049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Mehr Investitionen in Gesundheit…"/>
          <p:cNvSpPr txBox="1"/>
          <p:nvPr/>
        </p:nvSpPr>
        <p:spPr>
          <a:xfrm>
            <a:off x="714896" y="3374969"/>
            <a:ext cx="12003578" cy="5822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513953" indent="-513953" algn="l">
              <a:spcBef>
                <a:spcPts val="700"/>
              </a:spcBef>
              <a:buSzPct val="145000"/>
              <a:buChar char="•"/>
              <a:defRPr sz="3700" b="0"/>
            </a:pPr>
            <a:r>
              <a:rPr dirty="0" err="1"/>
              <a:t>Mehr</a:t>
            </a:r>
            <a:r>
              <a:rPr dirty="0"/>
              <a:t> </a:t>
            </a:r>
            <a:r>
              <a:rPr dirty="0" err="1"/>
              <a:t>Investitionen</a:t>
            </a:r>
            <a:r>
              <a:rPr dirty="0"/>
              <a:t> in Gesundheit</a:t>
            </a:r>
          </a:p>
          <a:p>
            <a:pPr marL="513953" indent="-513953" algn="l">
              <a:spcBef>
                <a:spcPts val="700"/>
              </a:spcBef>
              <a:buSzPct val="145000"/>
              <a:buChar char="•"/>
              <a:defRPr sz="3700" b="0"/>
            </a:pPr>
            <a:r>
              <a:rPr dirty="0" err="1"/>
              <a:t>Grundversorgung</a:t>
            </a:r>
            <a:r>
              <a:rPr dirty="0"/>
              <a:t> in </a:t>
            </a:r>
            <a:r>
              <a:rPr dirty="0" err="1"/>
              <a:t>Wohnortnähe</a:t>
            </a:r>
            <a:r>
              <a:rPr dirty="0"/>
              <a:t> </a:t>
            </a:r>
          </a:p>
          <a:p>
            <a:pPr marL="513953" indent="-513953" algn="l">
              <a:spcBef>
                <a:spcPts val="700"/>
              </a:spcBef>
              <a:buSzPct val="145000"/>
              <a:buFontTx/>
              <a:buChar char="•"/>
              <a:defRPr sz="3700" b="0"/>
            </a:pPr>
            <a:r>
              <a:rPr lang="de-DE" dirty="0"/>
              <a:t>Fünf Spitalsstandorte </a:t>
            </a:r>
            <a:r>
              <a:rPr lang="de-DE" dirty="0" smtClean="0"/>
              <a:t>im Burgenland bleiben </a:t>
            </a:r>
            <a:br>
              <a:rPr lang="de-DE" dirty="0" smtClean="0"/>
            </a:br>
            <a:r>
              <a:rPr lang="de-DE" dirty="0" smtClean="0"/>
              <a:t>(zwei Leitspitäler und </a:t>
            </a:r>
            <a:r>
              <a:rPr lang="de-DE" dirty="0"/>
              <a:t>drei Standardspitäler) </a:t>
            </a:r>
          </a:p>
          <a:p>
            <a:pPr marL="513953" indent="-513953" algn="l">
              <a:spcBef>
                <a:spcPts val="700"/>
              </a:spcBef>
              <a:buSzPct val="145000"/>
              <a:buFontTx/>
              <a:buChar char="•"/>
              <a:defRPr sz="3700" b="0"/>
            </a:pPr>
            <a:r>
              <a:rPr lang="de-AT" dirty="0" smtClean="0"/>
              <a:t>Neubau KH </a:t>
            </a:r>
            <a:r>
              <a:rPr lang="de-AT" dirty="0" err="1"/>
              <a:t>Oberwart</a:t>
            </a:r>
            <a:r>
              <a:rPr lang="de-AT" dirty="0"/>
              <a:t> </a:t>
            </a:r>
            <a:r>
              <a:rPr lang="de-AT" dirty="0" smtClean="0"/>
              <a:t>2020–2024</a:t>
            </a:r>
            <a:endParaRPr lang="de-AT" dirty="0"/>
          </a:p>
          <a:p>
            <a:pPr marL="513953" indent="-513953" algn="l">
              <a:spcBef>
                <a:spcPts val="700"/>
              </a:spcBef>
              <a:buSzPct val="145000"/>
              <a:buChar char="•"/>
              <a:defRPr sz="3700" b="0"/>
            </a:pPr>
            <a:r>
              <a:rPr lang="de-AT" dirty="0" smtClean="0"/>
              <a:t>Standardspitäler mit weiteren Spezialisierungen</a:t>
            </a:r>
            <a:endParaRPr dirty="0"/>
          </a:p>
          <a:p>
            <a:pPr marL="513953" indent="-513953" algn="l">
              <a:spcBef>
                <a:spcPts val="700"/>
              </a:spcBef>
              <a:buSzPct val="145000"/>
              <a:buChar char="•"/>
              <a:defRPr sz="3700" b="0"/>
            </a:pPr>
            <a:r>
              <a:rPr lang="de-AT" dirty="0" smtClean="0"/>
              <a:t>Stärkung der </a:t>
            </a:r>
            <a:r>
              <a:rPr dirty="0" err="1" smtClean="0"/>
              <a:t>Gesundheitskompetenz</a:t>
            </a:r>
            <a:r>
              <a:rPr lang="de-AT" dirty="0" smtClean="0"/>
              <a:t> im Burgenland</a:t>
            </a:r>
            <a:endParaRPr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6489"/>
            <a:ext cx="13004800" cy="135711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MASTERPLAN…"/>
          <p:cNvSpPr txBox="1">
            <a:spLocks noGrp="1"/>
          </p:cNvSpPr>
          <p:nvPr>
            <p:ph type="ctrTitle"/>
          </p:nvPr>
        </p:nvSpPr>
        <p:spPr>
          <a:xfrm>
            <a:off x="4536073" y="98943"/>
            <a:ext cx="6213214" cy="1324893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rPr b="1" dirty="0"/>
              <a:t>MASTERPLAN</a:t>
            </a:r>
          </a:p>
          <a:p>
            <a:pPr>
              <a:defRPr sz="3600"/>
            </a:pPr>
            <a:r>
              <a:rPr dirty="0" err="1"/>
              <a:t>Burgenlands</a:t>
            </a:r>
            <a:r>
              <a:rPr dirty="0"/>
              <a:t> </a:t>
            </a:r>
            <a:r>
              <a:rPr dirty="0" err="1"/>
              <a:t>Spitäler</a:t>
            </a:r>
            <a:endParaRPr dirty="0"/>
          </a:p>
        </p:txBody>
      </p:sp>
      <p:sp>
        <p:nvSpPr>
          <p:cNvPr id="132" name="Was kommt"/>
          <p:cNvSpPr txBox="1">
            <a:spLocks noGrp="1"/>
          </p:cNvSpPr>
          <p:nvPr>
            <p:ph type="subTitle" sz="quarter" idx="1"/>
          </p:nvPr>
        </p:nvSpPr>
        <p:spPr>
          <a:xfrm>
            <a:off x="513569" y="1869912"/>
            <a:ext cx="11976863" cy="90282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rgbClr val="929292"/>
                </a:solidFill>
              </a:defRPr>
            </a:lvl1pPr>
          </a:lstStyle>
          <a:p>
            <a:r>
              <a:rPr lang="de-AT" sz="5400" dirty="0" smtClean="0"/>
              <a:t>WICHTIGSTE NÄCHSTE SCHRITTE</a:t>
            </a:r>
            <a:endParaRPr sz="5400" dirty="0"/>
          </a:p>
        </p:txBody>
      </p:sp>
      <p:pic>
        <p:nvPicPr>
          <p:cNvPr id="133" name="1FB839B3-DB8C-4A4D-8C85-649854096602-L0-001.jpeg" descr="1FB839B3-DB8C-4A4D-8C85-64985409660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4232" y="304822"/>
            <a:ext cx="3353112" cy="1040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70E30071-DA8A-4C62-B204-DE810FBFCB5A-L0-001.png" descr="70E30071-DA8A-4C62-B204-DE810FBFCB5A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48017" y="228365"/>
            <a:ext cx="1193049" cy="119304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4100222809"/>
              </p:ext>
            </p:extLst>
          </p:nvPr>
        </p:nvGraphicFramePr>
        <p:xfrm>
          <a:off x="513568" y="2943616"/>
          <a:ext cx="11976864" cy="534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6" name="Folien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243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6489"/>
            <a:ext cx="13004800" cy="135711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MASTERPLAN…"/>
          <p:cNvSpPr txBox="1">
            <a:spLocks noGrp="1"/>
          </p:cNvSpPr>
          <p:nvPr>
            <p:ph type="ctrTitle"/>
          </p:nvPr>
        </p:nvSpPr>
        <p:spPr>
          <a:xfrm>
            <a:off x="4536073" y="98943"/>
            <a:ext cx="6213214" cy="1324893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rPr b="1" dirty="0"/>
              <a:t>MASTERPLAN</a:t>
            </a:r>
          </a:p>
          <a:p>
            <a:pPr>
              <a:defRPr sz="3600"/>
            </a:pPr>
            <a:r>
              <a:rPr dirty="0" err="1"/>
              <a:t>Burgenlands</a:t>
            </a:r>
            <a:r>
              <a:rPr dirty="0"/>
              <a:t> </a:t>
            </a:r>
            <a:r>
              <a:rPr dirty="0" err="1"/>
              <a:t>Spitäler</a:t>
            </a:r>
            <a:endParaRPr dirty="0"/>
          </a:p>
        </p:txBody>
      </p:sp>
      <p:pic>
        <p:nvPicPr>
          <p:cNvPr id="139" name="1FB839B3-DB8C-4A4D-8C85-649854096602-L0-001.jpeg" descr="1FB839B3-DB8C-4A4D-8C85-64985409660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4232" y="304822"/>
            <a:ext cx="3353112" cy="1040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70E30071-DA8A-4C62-B204-DE810FBFCB5A-L0-001.png" descr="70E30071-DA8A-4C62-B204-DE810FBFCB5A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48017" y="228365"/>
            <a:ext cx="1193049" cy="1193049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Folien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243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43" name="Bezirk Neusiedl/See: Bevölkerung wächst…"/>
          <p:cNvSpPr txBox="1"/>
          <p:nvPr/>
        </p:nvSpPr>
        <p:spPr>
          <a:xfrm>
            <a:off x="6705789" y="1836126"/>
            <a:ext cx="5811029" cy="6544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/>
          <a:p>
            <a:pPr marL="513953" indent="-513953" algn="l">
              <a:buSzPct val="145000"/>
              <a:buFontTx/>
              <a:buChar char="•"/>
              <a:defRPr sz="3700" b="0"/>
            </a:pPr>
            <a:r>
              <a:rPr lang="de-AT" dirty="0"/>
              <a:t>Hoher Investitionsbedarf </a:t>
            </a:r>
            <a:r>
              <a:rPr lang="de-AT" dirty="0" smtClean="0"/>
              <a:t>im KH </a:t>
            </a:r>
            <a:r>
              <a:rPr lang="de-AT" dirty="0" err="1" smtClean="0"/>
              <a:t>Kittsee</a:t>
            </a:r>
            <a:endParaRPr lang="de-AT" dirty="0"/>
          </a:p>
          <a:p>
            <a:pPr marL="513953" indent="-513953" algn="l">
              <a:buSzPct val="145000"/>
              <a:buChar char="•"/>
              <a:defRPr sz="3700" b="0"/>
            </a:pPr>
            <a:r>
              <a:rPr lang="de-AT" dirty="0" smtClean="0"/>
              <a:t>EPIG-Gutachten: </a:t>
            </a:r>
            <a:r>
              <a:rPr dirty="0" err="1" smtClean="0"/>
              <a:t>Standort</a:t>
            </a:r>
            <a:r>
              <a:rPr dirty="0" smtClean="0"/>
              <a:t> </a:t>
            </a:r>
            <a:r>
              <a:rPr dirty="0"/>
              <a:t>Kittsee </a:t>
            </a:r>
            <a:r>
              <a:rPr lang="de-AT" dirty="0" err="1" smtClean="0"/>
              <a:t>gesundheits</a:t>
            </a:r>
            <a:r>
              <a:rPr dirty="0" err="1" smtClean="0"/>
              <a:t>planerisch</a:t>
            </a:r>
            <a:r>
              <a:rPr dirty="0" smtClean="0"/>
              <a:t> suboptimal</a:t>
            </a:r>
            <a:endParaRPr dirty="0"/>
          </a:p>
          <a:p>
            <a:pPr marL="513953" indent="-513953" algn="l">
              <a:buSzPct val="145000"/>
              <a:buChar char="•"/>
              <a:defRPr sz="3700" b="0"/>
            </a:pPr>
            <a:r>
              <a:rPr b="1" dirty="0" err="1" smtClean="0"/>
              <a:t>Daher</a:t>
            </a:r>
            <a:r>
              <a:rPr b="1" dirty="0"/>
              <a:t>: </a:t>
            </a:r>
            <a:r>
              <a:rPr lang="de-AT" b="1" dirty="0" smtClean="0"/>
              <a:t>Standortverlegung mit Neubau im Bezirk Neusiedl/See</a:t>
            </a:r>
            <a:endParaRPr lang="de-AT" b="0" dirty="0"/>
          </a:p>
          <a:p>
            <a:pPr marL="513953" indent="-513953" algn="l">
              <a:buSzPct val="145000"/>
              <a:buChar char="•"/>
              <a:defRPr sz="3700" b="0"/>
            </a:pPr>
            <a:r>
              <a:rPr lang="de-AT" dirty="0" smtClean="0"/>
              <a:t>Projektstart: </a:t>
            </a:r>
            <a:br>
              <a:rPr lang="de-AT" dirty="0" smtClean="0"/>
            </a:br>
            <a:r>
              <a:rPr dirty="0" smtClean="0">
                <a:solidFill>
                  <a:srgbClr val="FF0000"/>
                </a:solidFill>
              </a:rPr>
              <a:t>ab </a:t>
            </a:r>
            <a:r>
              <a:rPr dirty="0" err="1" smtClean="0">
                <a:solidFill>
                  <a:srgbClr val="FF0000"/>
                </a:solidFill>
              </a:rPr>
              <a:t>sofort</a:t>
            </a:r>
            <a:endParaRPr lang="de-AT" dirty="0">
              <a:solidFill>
                <a:srgbClr val="FF0000"/>
              </a:solidFill>
            </a:endParaRPr>
          </a:p>
          <a:p>
            <a:pPr algn="l">
              <a:buSzPct val="145000"/>
              <a:defRPr sz="3700" b="0"/>
            </a:pPr>
            <a:endParaRPr dirty="0"/>
          </a:p>
        </p:txBody>
      </p:sp>
      <p:sp>
        <p:nvSpPr>
          <p:cNvPr id="10" name="Was kommt"/>
          <p:cNvSpPr txBox="1">
            <a:spLocks/>
          </p:cNvSpPr>
          <p:nvPr/>
        </p:nvSpPr>
        <p:spPr>
          <a:xfrm>
            <a:off x="1612245" y="1836741"/>
            <a:ext cx="4604707" cy="3073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1" i="0" u="none" strike="noStrike" cap="none" spc="0" baseline="0">
                <a:solidFill>
                  <a:srgbClr val="929292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 hangingPunct="1"/>
            <a:r>
              <a:rPr lang="de-AT" sz="5400" dirty="0" smtClean="0">
                <a:solidFill>
                  <a:srgbClr val="FF0000"/>
                </a:solidFill>
              </a:rPr>
              <a:t>NEUER STANDORT</a:t>
            </a:r>
            <a:br>
              <a:rPr lang="de-AT" sz="5400" dirty="0" smtClean="0">
                <a:solidFill>
                  <a:srgbClr val="FF0000"/>
                </a:solidFill>
              </a:rPr>
            </a:br>
            <a:r>
              <a:rPr lang="de-AT" sz="5400" dirty="0" smtClean="0">
                <a:solidFill>
                  <a:srgbClr val="FF0000"/>
                </a:solidFill>
              </a:rPr>
              <a:t>IM NORDEN</a:t>
            </a:r>
            <a:endParaRPr lang="de-AT" sz="5400" dirty="0">
              <a:solidFill>
                <a:srgbClr val="FF0000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6489"/>
            <a:ext cx="13004800" cy="135711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63"/>
          <a:stretch/>
        </p:blipFill>
        <p:spPr>
          <a:xfrm>
            <a:off x="10441800" y="8384562"/>
            <a:ext cx="2556226" cy="1373213"/>
          </a:xfrm>
          <a:prstGeom prst="rect">
            <a:avLst/>
          </a:prstGeom>
        </p:spPr>
      </p:pic>
      <p:pic>
        <p:nvPicPr>
          <p:cNvPr id="144" name="2CBF04FC-743B-4C0B-95F9-CFB72B371AC5-L0-001.png" descr="2CBF04FC-743B-4C0B-95F9-CFB72B371AC5-L0-00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39270" y="5361397"/>
            <a:ext cx="995802" cy="55322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uppieren 1"/>
          <p:cNvGrpSpPr/>
          <p:nvPr/>
        </p:nvGrpSpPr>
        <p:grpSpPr>
          <a:xfrm>
            <a:off x="377746" y="5112898"/>
            <a:ext cx="5865113" cy="2896353"/>
            <a:chOff x="377746" y="5112898"/>
            <a:chExt cx="5865113" cy="2896353"/>
          </a:xfrm>
        </p:grpSpPr>
        <p:pic>
          <p:nvPicPr>
            <p:cNvPr id="142" name="68D2864C-2698-409E-AAB3-FBC3E3DC82D9-L0-001.jpeg" descr="68D2864C-2698-409E-AAB3-FBC3E3DC82D9-L0-001.jpe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77746" y="5112898"/>
              <a:ext cx="5865113" cy="2896353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" name="Rechteck 4"/>
            <p:cNvSpPr/>
            <p:nvPr/>
          </p:nvSpPr>
          <p:spPr>
            <a:xfrm>
              <a:off x="3181610" y="5877043"/>
              <a:ext cx="1503123" cy="286077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AT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5" name="2CBF04FC-743B-4C0B-95F9-CFB72B371AC5-L0-001.png" descr="2CBF04FC-743B-4C0B-95F9-CFB72B371AC5-L0-00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18181" y="5398568"/>
            <a:ext cx="1346571" cy="7480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MASTERPLAN…"/>
          <p:cNvSpPr txBox="1">
            <a:spLocks noGrp="1"/>
          </p:cNvSpPr>
          <p:nvPr>
            <p:ph type="ctrTitle"/>
          </p:nvPr>
        </p:nvSpPr>
        <p:spPr>
          <a:xfrm>
            <a:off x="4536073" y="98943"/>
            <a:ext cx="6213214" cy="1324893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rPr b="1" dirty="0"/>
              <a:t>MASTERPLAN</a:t>
            </a:r>
          </a:p>
          <a:p>
            <a:pPr>
              <a:defRPr sz="3600"/>
            </a:pPr>
            <a:r>
              <a:rPr dirty="0" err="1"/>
              <a:t>Burgenlands</a:t>
            </a:r>
            <a:r>
              <a:rPr dirty="0"/>
              <a:t> </a:t>
            </a:r>
            <a:r>
              <a:rPr dirty="0" err="1"/>
              <a:t>Spitäler</a:t>
            </a:r>
            <a:endParaRPr dirty="0"/>
          </a:p>
        </p:txBody>
      </p:sp>
      <p:pic>
        <p:nvPicPr>
          <p:cNvPr id="139" name="1FB839B3-DB8C-4A4D-8C85-649854096602-L0-001.jpeg" descr="1FB839B3-DB8C-4A4D-8C85-64985409660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4232" y="304822"/>
            <a:ext cx="3353112" cy="1040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70E30071-DA8A-4C62-B204-DE810FBFCB5A-L0-001.png" descr="70E30071-DA8A-4C62-B204-DE810FBFCB5A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48017" y="228365"/>
            <a:ext cx="1193049" cy="1193049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Folien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243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6489"/>
            <a:ext cx="13004800" cy="135711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63"/>
          <a:stretch/>
        </p:blipFill>
        <p:spPr>
          <a:xfrm>
            <a:off x="10441800" y="8384562"/>
            <a:ext cx="2556226" cy="137321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18011" y="6001992"/>
            <a:ext cx="12096206" cy="24827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82562" lvl="1" indent="0" algn="r">
              <a:spcBef>
                <a:spcPts val="400"/>
              </a:spcBef>
              <a:spcAft>
                <a:spcPts val="400"/>
              </a:spcAft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Einzugsgebiet berechnet mit 30 Minuten Fahrzeit</a:t>
            </a:r>
          </a:p>
          <a:p>
            <a:pPr marL="468312" lvl="1" indent="-285750" algn="r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ð"/>
            </a:pPr>
            <a:r>
              <a:rPr lang="de-DE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Standort </a:t>
            </a:r>
            <a:r>
              <a:rPr lang="de-DE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liegt nahe an zentralen Verkehrswegen und regionalen </a:t>
            </a:r>
            <a:r>
              <a:rPr lang="de-DE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Ballungsräumen</a:t>
            </a:r>
          </a:p>
          <a:p>
            <a:pPr marL="468312" lvl="1" indent="-285750" algn="r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ð"/>
            </a:pPr>
            <a:r>
              <a:rPr lang="de-DE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Abdeckung </a:t>
            </a:r>
            <a:r>
              <a:rPr lang="de-DE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 Bevölkerung: c</a:t>
            </a:r>
            <a:r>
              <a:rPr lang="de-AT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a. 110.000 Einwohner, davon ca. 105.000 Einwohner aus Österreich bzw. ca. 67.000 Einwohner aus dem Burgenland</a:t>
            </a:r>
            <a:endParaRPr lang="de-DE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81800" lvl="2" indent="-285750" algn="r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ð"/>
            </a:pPr>
            <a:r>
              <a:rPr lang="de-DE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Vor allem: Abdeckung </a:t>
            </a:r>
            <a:r>
              <a:rPr lang="de-DE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 gesamten </a:t>
            </a:r>
            <a:r>
              <a:rPr lang="de-DE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Seewinkels</a:t>
            </a:r>
          </a:p>
          <a:p>
            <a:pPr marL="981800" lvl="2" indent="-285750" algn="r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ð"/>
            </a:pPr>
            <a:r>
              <a:rPr lang="de-DE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Auch gut erreichbar für Patienten, die in Richtung Eisenstadt leben</a:t>
            </a:r>
            <a:endParaRPr lang="de-DE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1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52090" y="4027797"/>
            <a:ext cx="3135086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AT" b="1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EPIG-Berechnung für Spitalsstandort NEUSIEDL</a:t>
            </a:r>
            <a:r>
              <a:rPr kumimoji="0" lang="de-AT" b="1" i="0" u="none" strike="noStrike" cap="none" spc="0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"/>
              </a:rPr>
              <a:t> – GOLS – WEIDEN </a:t>
            </a:r>
            <a:endParaRPr kumimoji="0" lang="de-AT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D72364C-BC5C-43DA-AC45-EB490384AE3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0" b="10317"/>
          <a:stretch/>
        </p:blipFill>
        <p:spPr>
          <a:xfrm>
            <a:off x="3854026" y="1653641"/>
            <a:ext cx="9144000" cy="4202842"/>
          </a:xfrm>
          <a:prstGeom prst="rect">
            <a:avLst/>
          </a:prstGeom>
        </p:spPr>
      </p:pic>
      <p:sp>
        <p:nvSpPr>
          <p:cNvPr id="15" name="Was kommt"/>
          <p:cNvSpPr txBox="1">
            <a:spLocks/>
          </p:cNvSpPr>
          <p:nvPr/>
        </p:nvSpPr>
        <p:spPr>
          <a:xfrm>
            <a:off x="418011" y="1498519"/>
            <a:ext cx="2969165" cy="1602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1" i="0" u="none" strike="noStrike" cap="none" spc="0" baseline="0">
                <a:solidFill>
                  <a:srgbClr val="929292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 hangingPunct="1"/>
            <a:r>
              <a:rPr lang="de-AT" sz="2800" dirty="0" smtClean="0">
                <a:solidFill>
                  <a:srgbClr val="FF0000"/>
                </a:solidFill>
              </a:rPr>
              <a:t>NEUER</a:t>
            </a:r>
            <a:br>
              <a:rPr lang="de-AT" sz="2800" dirty="0" smtClean="0">
                <a:solidFill>
                  <a:srgbClr val="FF0000"/>
                </a:solidFill>
              </a:rPr>
            </a:br>
            <a:r>
              <a:rPr lang="de-AT" sz="2800" dirty="0" smtClean="0">
                <a:solidFill>
                  <a:srgbClr val="FF0000"/>
                </a:solidFill>
              </a:rPr>
              <a:t>STANDORT </a:t>
            </a:r>
            <a:br>
              <a:rPr lang="de-AT" sz="2800" dirty="0" smtClean="0">
                <a:solidFill>
                  <a:srgbClr val="FF0000"/>
                </a:solidFill>
              </a:rPr>
            </a:br>
            <a:r>
              <a:rPr lang="de-AT" sz="2800" dirty="0" smtClean="0">
                <a:solidFill>
                  <a:srgbClr val="FF0000"/>
                </a:solidFill>
              </a:rPr>
              <a:t>IM</a:t>
            </a:r>
            <a:r>
              <a:rPr lang="de-AT" sz="2800" dirty="0">
                <a:solidFill>
                  <a:srgbClr val="FF0000"/>
                </a:solidFill>
              </a:rPr>
              <a:t> </a:t>
            </a:r>
            <a:r>
              <a:rPr lang="de-AT" sz="2800" dirty="0" smtClean="0">
                <a:solidFill>
                  <a:srgbClr val="FF0000"/>
                </a:solidFill>
              </a:rPr>
              <a:t>NORDEN</a:t>
            </a:r>
            <a:endParaRPr lang="de-AT" sz="2800" dirty="0">
              <a:solidFill>
                <a:srgbClr val="FF0000"/>
              </a:solidFill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1642258" y="3037114"/>
            <a:ext cx="1726399" cy="852543"/>
            <a:chOff x="1642258" y="3037114"/>
            <a:chExt cx="1726399" cy="852543"/>
          </a:xfrm>
        </p:grpSpPr>
        <p:pic>
          <p:nvPicPr>
            <p:cNvPr id="20" name="68D2864C-2698-409E-AAB3-FBC3E3DC82D9-L0-001.jpeg" descr="68D2864C-2698-409E-AAB3-FBC3E3DC82D9-L0-001.jpe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42258" y="3037114"/>
              <a:ext cx="1726399" cy="852543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1" name="2CBF04FC-743B-4C0B-95F9-CFB72B371AC5-L0-001.png" descr="2CBF04FC-743B-4C0B-95F9-CFB72B371AC5-L0-001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160763" y="3122786"/>
              <a:ext cx="293115" cy="16284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2" name="Rechteck 21"/>
            <p:cNvSpPr/>
            <p:nvPr/>
          </p:nvSpPr>
          <p:spPr>
            <a:xfrm>
              <a:off x="2453878" y="3253202"/>
              <a:ext cx="470892" cy="87802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AT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0969947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MASTERPLAN…"/>
          <p:cNvSpPr txBox="1">
            <a:spLocks noGrp="1"/>
          </p:cNvSpPr>
          <p:nvPr>
            <p:ph type="ctrTitle"/>
          </p:nvPr>
        </p:nvSpPr>
        <p:spPr>
          <a:xfrm>
            <a:off x="4536073" y="98943"/>
            <a:ext cx="6213214" cy="1324893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rPr b="1" dirty="0"/>
              <a:t>MASTERPLAN</a:t>
            </a:r>
          </a:p>
          <a:p>
            <a:pPr>
              <a:defRPr sz="3600"/>
            </a:pPr>
            <a:r>
              <a:rPr dirty="0" err="1"/>
              <a:t>Burgenlands</a:t>
            </a:r>
            <a:r>
              <a:rPr dirty="0"/>
              <a:t> </a:t>
            </a:r>
            <a:r>
              <a:rPr dirty="0" err="1"/>
              <a:t>Spitäler</a:t>
            </a:r>
            <a:endParaRPr dirty="0"/>
          </a:p>
        </p:txBody>
      </p:sp>
      <p:pic>
        <p:nvPicPr>
          <p:cNvPr id="162" name="1FB839B3-DB8C-4A4D-8C85-649854096602-L0-001.jpeg" descr="1FB839B3-DB8C-4A4D-8C85-64985409660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4232" y="304822"/>
            <a:ext cx="3353112" cy="1040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70E30071-DA8A-4C62-B204-DE810FBFCB5A-L0-001.png" descr="70E30071-DA8A-4C62-B204-DE810FBFCB5A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48017" y="228365"/>
            <a:ext cx="1193049" cy="1193049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Folien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243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65" name="Umsetzung medizinischer,  pflegerischer und administrativer Innovationen…"/>
          <p:cNvSpPr txBox="1"/>
          <p:nvPr/>
        </p:nvSpPr>
        <p:spPr>
          <a:xfrm>
            <a:off x="1077240" y="3082592"/>
            <a:ext cx="11672410" cy="5992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513953" indent="-513953" algn="l">
              <a:buSzPct val="145000"/>
              <a:buChar char="•"/>
              <a:defRPr sz="3700" b="0"/>
            </a:pPr>
            <a:r>
              <a:rPr lang="de-AT" dirty="0" smtClean="0"/>
              <a:t>KH Eisenstadt (BB): Leitspital Nord</a:t>
            </a:r>
          </a:p>
          <a:p>
            <a:pPr marL="513953" indent="-513953" algn="l">
              <a:buSzPct val="145000"/>
              <a:buChar char="•"/>
              <a:defRPr sz="3700" b="0"/>
            </a:pPr>
            <a:r>
              <a:rPr lang="de-AT" dirty="0" smtClean="0"/>
              <a:t>KH </a:t>
            </a:r>
            <a:r>
              <a:rPr lang="de-AT" dirty="0" err="1" smtClean="0"/>
              <a:t>Oberwart</a:t>
            </a:r>
            <a:r>
              <a:rPr lang="de-AT" dirty="0" smtClean="0"/>
              <a:t> (KRAGES): Leitspital Süd </a:t>
            </a:r>
            <a:br>
              <a:rPr lang="de-AT" dirty="0" smtClean="0"/>
            </a:br>
            <a:r>
              <a:rPr lang="de-AT" dirty="0" smtClean="0"/>
              <a:t>(zusätzlich: Aufbau Herzkatheter für das Südburgenland; Kooperation der KRAGES mit Kurbad </a:t>
            </a:r>
            <a:r>
              <a:rPr lang="de-AT" dirty="0" err="1" smtClean="0"/>
              <a:t>Tatzmannsdorf</a:t>
            </a:r>
            <a:r>
              <a:rPr lang="de-AT" dirty="0" smtClean="0"/>
              <a:t> AG)</a:t>
            </a:r>
            <a:endParaRPr lang="de-AT" dirty="0"/>
          </a:p>
          <a:p>
            <a:pPr marL="513953" indent="-513953" algn="l">
              <a:buSzPct val="145000"/>
              <a:buChar char="•"/>
              <a:defRPr sz="3700" b="0"/>
            </a:pPr>
            <a:r>
              <a:rPr lang="de-AT" dirty="0" smtClean="0"/>
              <a:t>Beide: Schaffung freier Kapazitäten durch festgelegte Abgabe von geplanten Operationen an </a:t>
            </a:r>
            <a:br>
              <a:rPr lang="de-AT" dirty="0" smtClean="0"/>
            </a:br>
            <a:r>
              <a:rPr lang="de-AT" dirty="0" smtClean="0"/>
              <a:t>KH </a:t>
            </a:r>
            <a:r>
              <a:rPr lang="de-AT" dirty="0" err="1" smtClean="0"/>
              <a:t>Oberpullendorf</a:t>
            </a:r>
            <a:r>
              <a:rPr lang="de-AT" dirty="0" smtClean="0"/>
              <a:t>, KH </a:t>
            </a:r>
            <a:r>
              <a:rPr lang="de-AT" dirty="0" err="1" smtClean="0"/>
              <a:t>Güssing</a:t>
            </a:r>
            <a:r>
              <a:rPr lang="de-AT" dirty="0" smtClean="0"/>
              <a:t> (ab Fertigstellung auch an neues KH im Bezirk Neusiedl/See)</a:t>
            </a:r>
          </a:p>
          <a:p>
            <a:pPr algn="l">
              <a:buSzPct val="145000"/>
              <a:defRPr sz="3700" b="0"/>
            </a:pPr>
            <a:endParaRPr lang="de-AT" dirty="0" smtClean="0"/>
          </a:p>
          <a:p>
            <a:pPr marL="513953" indent="-513953" algn="l">
              <a:buSzPct val="145000"/>
              <a:buChar char="•"/>
              <a:defRPr sz="3700" b="0"/>
            </a:pPr>
            <a:endParaRPr dirty="0"/>
          </a:p>
        </p:txBody>
      </p:sp>
      <p:sp>
        <p:nvSpPr>
          <p:cNvPr id="10" name="Was kommt"/>
          <p:cNvSpPr txBox="1">
            <a:spLocks/>
          </p:cNvSpPr>
          <p:nvPr/>
        </p:nvSpPr>
        <p:spPr>
          <a:xfrm>
            <a:off x="1176357" y="1764574"/>
            <a:ext cx="10872591" cy="1107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1" i="0" u="none" strike="noStrike" cap="none" spc="0" baseline="0">
                <a:solidFill>
                  <a:srgbClr val="929292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 hangingPunct="1"/>
            <a:r>
              <a:rPr lang="de-AT" sz="5400" dirty="0" smtClean="0"/>
              <a:t>LEITSPITÄLER NORD UND SÜD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6489"/>
            <a:ext cx="13004800" cy="135711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92" y="8396489"/>
            <a:ext cx="2420848" cy="136429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32"/>
          <a:stretch/>
        </p:blipFill>
        <p:spPr>
          <a:xfrm>
            <a:off x="2420847" y="8389308"/>
            <a:ext cx="2589563" cy="136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34817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MASTERPLAN…"/>
          <p:cNvSpPr txBox="1">
            <a:spLocks noGrp="1"/>
          </p:cNvSpPr>
          <p:nvPr>
            <p:ph type="ctrTitle"/>
          </p:nvPr>
        </p:nvSpPr>
        <p:spPr>
          <a:xfrm>
            <a:off x="4536073" y="98943"/>
            <a:ext cx="6213214" cy="1324893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rPr b="1" dirty="0"/>
              <a:t>MASTERPLAN</a:t>
            </a:r>
          </a:p>
          <a:p>
            <a:pPr>
              <a:defRPr sz="3600"/>
            </a:pPr>
            <a:r>
              <a:rPr dirty="0" err="1"/>
              <a:t>Burgenlands</a:t>
            </a:r>
            <a:r>
              <a:rPr dirty="0"/>
              <a:t> </a:t>
            </a:r>
            <a:r>
              <a:rPr dirty="0" err="1"/>
              <a:t>Spitäler</a:t>
            </a:r>
            <a:endParaRPr dirty="0"/>
          </a:p>
        </p:txBody>
      </p:sp>
      <p:pic>
        <p:nvPicPr>
          <p:cNvPr id="162" name="1FB839B3-DB8C-4A4D-8C85-649854096602-L0-001.jpeg" descr="1FB839B3-DB8C-4A4D-8C85-64985409660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4232" y="304822"/>
            <a:ext cx="3353112" cy="1040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70E30071-DA8A-4C62-B204-DE810FBFCB5A-L0-001.png" descr="70E30071-DA8A-4C62-B204-DE810FBFCB5A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48017" y="228365"/>
            <a:ext cx="1193049" cy="1193049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Folien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243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65" name="Umsetzung medizinischer,  pflegerischer und administrativer Innovationen…"/>
          <p:cNvSpPr txBox="1"/>
          <p:nvPr/>
        </p:nvSpPr>
        <p:spPr>
          <a:xfrm>
            <a:off x="662807" y="2815244"/>
            <a:ext cx="12138793" cy="6261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fontScale="92500"/>
          </a:bodyPr>
          <a:lstStyle/>
          <a:p>
            <a:pPr marL="513953" indent="-513953" algn="l">
              <a:buSzPct val="145000"/>
              <a:buChar char="•"/>
              <a:defRPr sz="3700" b="0"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Neuer 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KRAGES-Standort im Bezirk Neusiedl am See</a:t>
            </a:r>
          </a:p>
          <a:p>
            <a:pPr marL="513953" indent="-513953" algn="l">
              <a:buSzPct val="145000"/>
              <a:buChar char="•"/>
              <a:defRPr sz="3700" b="0"/>
            </a:pP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Größe: Standardspital – vergleichbar: KH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Oberpullendorf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3953" indent="-513953" algn="l">
              <a:buSzPct val="145000"/>
              <a:buChar char="•"/>
              <a:defRPr sz="3700" b="0"/>
            </a:pP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24/7: Basisversorgung (Interne Abteilung inkl. Intensivüberwachung 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Akutambulanz) </a:t>
            </a:r>
          </a:p>
          <a:p>
            <a:pPr marL="513953" indent="-513953" algn="l">
              <a:buSzPct val="145000"/>
              <a:buChar char="•"/>
              <a:defRPr sz="3700" b="0"/>
            </a:pP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Termin-Ambulanzen (Montag bis Freitag)</a:t>
            </a:r>
          </a:p>
          <a:p>
            <a:pPr marL="513953" indent="-513953" algn="l">
              <a:buSzPct val="145000"/>
              <a:buChar char="•"/>
              <a:defRPr sz="3700" b="0"/>
            </a:pP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geplante OPs 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und Eingriffe mit geringer 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Komplexität</a:t>
            </a:r>
          </a:p>
          <a:p>
            <a:pPr marL="513953" indent="-513953" algn="l">
              <a:buSzPct val="145000"/>
              <a:buChar char="•"/>
              <a:defRPr sz="3700" b="0"/>
            </a:pP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Akut-Geriatrie 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Remobilisation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 Nordburgenland 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3953" indent="-513953" algn="l">
              <a:buSzPct val="145000"/>
              <a:buChar char="•"/>
              <a:defRPr sz="3700" b="0"/>
            </a:pP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Projektstart: </a:t>
            </a:r>
            <a:r>
              <a:rPr lang="de-AT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sofort</a:t>
            </a:r>
          </a:p>
          <a:p>
            <a:pPr marL="513953" indent="-513953" algn="l">
              <a:buSzPct val="145000"/>
              <a:buFontTx/>
              <a:buChar char="•"/>
              <a:defRPr sz="3700" b="0"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Aufrechterhaltung des Betriebs 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Kittsee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bis 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Verlegung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3953" indent="-513953" algn="l">
              <a:buSzPct val="145000"/>
              <a:buChar char="•"/>
              <a:defRPr sz="3700" b="0"/>
            </a:pP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Ambulanz Frauenkirchen bleibt, in Planung einbezogen</a:t>
            </a:r>
          </a:p>
          <a:p>
            <a:pPr marL="513953" indent="-513953" algn="l">
              <a:buSzPct val="145000"/>
              <a:buChar char="•"/>
              <a:defRPr sz="3700" b="0"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Was kommt"/>
          <p:cNvSpPr txBox="1">
            <a:spLocks/>
          </p:cNvSpPr>
          <p:nvPr/>
        </p:nvSpPr>
        <p:spPr>
          <a:xfrm>
            <a:off x="662809" y="1627293"/>
            <a:ext cx="11672410" cy="1183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1" i="0" u="none" strike="noStrike" cap="none" spc="0" baseline="0">
                <a:solidFill>
                  <a:srgbClr val="929292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 hangingPunct="1"/>
            <a:r>
              <a:rPr lang="de-AT" sz="5400" dirty="0" smtClean="0"/>
              <a:t>BURGENLAND NORD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6489"/>
            <a:ext cx="13004800" cy="135711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63"/>
          <a:stretch/>
        </p:blipFill>
        <p:spPr>
          <a:xfrm>
            <a:off x="10441800" y="8384562"/>
            <a:ext cx="2556226" cy="137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77656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MASTERPLAN…"/>
          <p:cNvSpPr txBox="1">
            <a:spLocks noGrp="1"/>
          </p:cNvSpPr>
          <p:nvPr>
            <p:ph type="ctrTitle"/>
          </p:nvPr>
        </p:nvSpPr>
        <p:spPr>
          <a:xfrm>
            <a:off x="4536073" y="98943"/>
            <a:ext cx="6213214" cy="1324893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rPr b="1" dirty="0"/>
              <a:t>MASTERPLAN</a:t>
            </a:r>
          </a:p>
          <a:p>
            <a:pPr>
              <a:defRPr sz="3600"/>
            </a:pPr>
            <a:r>
              <a:rPr dirty="0" err="1"/>
              <a:t>Burgenlands</a:t>
            </a:r>
            <a:r>
              <a:rPr dirty="0"/>
              <a:t> </a:t>
            </a:r>
            <a:r>
              <a:rPr dirty="0" err="1"/>
              <a:t>Spitäler</a:t>
            </a:r>
            <a:endParaRPr dirty="0"/>
          </a:p>
        </p:txBody>
      </p:sp>
      <p:pic>
        <p:nvPicPr>
          <p:cNvPr id="162" name="1FB839B3-DB8C-4A4D-8C85-649854096602-L0-001.jpeg" descr="1FB839B3-DB8C-4A4D-8C85-64985409660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4232" y="304822"/>
            <a:ext cx="3353112" cy="1040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70E30071-DA8A-4C62-B204-DE810FBFCB5A-L0-001.png" descr="70E30071-DA8A-4C62-B204-DE810FBFCB5A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48017" y="228365"/>
            <a:ext cx="1193049" cy="1193049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Folien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243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65" name="Umsetzung medizinischer,  pflegerischer und administrativer Innovationen…"/>
          <p:cNvSpPr txBox="1"/>
          <p:nvPr/>
        </p:nvSpPr>
        <p:spPr>
          <a:xfrm>
            <a:off x="776448" y="2863107"/>
            <a:ext cx="11672410" cy="6205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513953" indent="-513953" algn="l">
              <a:buSzPct val="145000"/>
              <a:buFontTx/>
              <a:buChar char="•"/>
              <a:defRPr sz="3700" b="0"/>
            </a:pPr>
            <a:r>
              <a:rPr lang="de-AT" dirty="0"/>
              <a:t>KH </a:t>
            </a:r>
            <a:r>
              <a:rPr lang="de-AT" dirty="0" err="1" smtClean="0"/>
              <a:t>Oberpullendorf</a:t>
            </a:r>
            <a:r>
              <a:rPr lang="de-AT" dirty="0" smtClean="0"/>
              <a:t> (KRAGES)</a:t>
            </a:r>
          </a:p>
          <a:p>
            <a:pPr marL="513953" indent="-513953" algn="l">
              <a:buSzPct val="145000"/>
              <a:buFontTx/>
              <a:buChar char="•"/>
              <a:defRPr sz="3700" b="0"/>
            </a:pP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24/7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: Basisversorgung (Interne 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Abteilung inkl. Intensiv-Überwachung, Gynäkologie/Geburten 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und Akutambulanz) für Bezirk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Oberpullendorf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3953" indent="-513953" algn="l">
              <a:buSzPct val="145000"/>
              <a:buFontTx/>
              <a:buChar char="•"/>
              <a:defRPr sz="3700" b="0"/>
            </a:pPr>
            <a:r>
              <a:rPr lang="de-AT" dirty="0" smtClean="0"/>
              <a:t>Termin-Ambulanzen wie Chirurgie, Augen und Kinderwunsch etc. (Montag bis Freitag)</a:t>
            </a:r>
          </a:p>
          <a:p>
            <a:pPr marL="513953" indent="-513953" algn="l">
              <a:buSzPct val="145000"/>
              <a:buFontTx/>
              <a:buChar char="•"/>
              <a:defRPr sz="3700" b="0"/>
            </a:pPr>
            <a:r>
              <a:rPr lang="de-AT" dirty="0" smtClean="0"/>
              <a:t>Übernahme planbare </a:t>
            </a:r>
            <a:r>
              <a:rPr lang="de-AT" dirty="0"/>
              <a:t>OPs </a:t>
            </a:r>
            <a:r>
              <a:rPr lang="de-AT" dirty="0" smtClean="0"/>
              <a:t>(Chirurgie, Gynäkologie etc.) aus gesamtem </a:t>
            </a:r>
            <a:r>
              <a:rPr lang="de-AT" dirty="0"/>
              <a:t>Burgenland </a:t>
            </a:r>
            <a:r>
              <a:rPr lang="de-AT" dirty="0" smtClean="0"/>
              <a:t>(Montag bis Freitag)</a:t>
            </a:r>
          </a:p>
          <a:p>
            <a:pPr marL="513953" indent="-513953" algn="l">
              <a:buSzPct val="145000"/>
              <a:buFontTx/>
              <a:buChar char="•"/>
              <a:defRPr sz="3700" b="0"/>
            </a:pPr>
            <a:endParaRPr lang="de-AT" dirty="0"/>
          </a:p>
        </p:txBody>
      </p:sp>
      <p:sp>
        <p:nvSpPr>
          <p:cNvPr id="7" name="Was kommt"/>
          <p:cNvSpPr txBox="1">
            <a:spLocks/>
          </p:cNvSpPr>
          <p:nvPr/>
        </p:nvSpPr>
        <p:spPr>
          <a:xfrm>
            <a:off x="0" y="1627293"/>
            <a:ext cx="11941067" cy="1102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1" i="0" u="none" strike="noStrike" cap="none" spc="0" baseline="0">
                <a:solidFill>
                  <a:srgbClr val="929292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 hangingPunct="1"/>
            <a:r>
              <a:rPr lang="de-AT" sz="5400" dirty="0" smtClean="0"/>
              <a:t>BURGENLAND MITTE</a:t>
            </a:r>
            <a:endParaRPr lang="de-AT" sz="54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6489"/>
            <a:ext cx="13004800" cy="135711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10"/>
          <a:stretch/>
        </p:blipFill>
        <p:spPr>
          <a:xfrm>
            <a:off x="4972532" y="8386642"/>
            <a:ext cx="2825681" cy="138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9613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MASTERPLAN…"/>
          <p:cNvSpPr txBox="1">
            <a:spLocks noGrp="1"/>
          </p:cNvSpPr>
          <p:nvPr>
            <p:ph type="ctrTitle"/>
          </p:nvPr>
        </p:nvSpPr>
        <p:spPr>
          <a:xfrm>
            <a:off x="4536073" y="98943"/>
            <a:ext cx="6213214" cy="1324893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t>MASTERPLAN</a:t>
            </a:r>
          </a:p>
          <a:p>
            <a:pPr>
              <a:defRPr sz="3600"/>
            </a:pPr>
            <a:r>
              <a:t>Burgenlands Spitäler</a:t>
            </a:r>
          </a:p>
        </p:txBody>
      </p:sp>
      <p:pic>
        <p:nvPicPr>
          <p:cNvPr id="162" name="1FB839B3-DB8C-4A4D-8C85-649854096602-L0-001.jpeg" descr="1FB839B3-DB8C-4A4D-8C85-64985409660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4232" y="304822"/>
            <a:ext cx="3353112" cy="1040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70E30071-DA8A-4C62-B204-DE810FBFCB5A-L0-001.png" descr="70E30071-DA8A-4C62-B204-DE810FBFCB5A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48017" y="228365"/>
            <a:ext cx="1193049" cy="1193049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Folien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243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65" name="Umsetzung medizinischer,  pflegerischer und administrativer Innovationen…"/>
          <p:cNvSpPr txBox="1"/>
          <p:nvPr/>
        </p:nvSpPr>
        <p:spPr>
          <a:xfrm>
            <a:off x="964444" y="2514718"/>
            <a:ext cx="11672410" cy="5881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513953" indent="-513953" algn="l">
              <a:buSzPct val="145000"/>
              <a:buFontTx/>
              <a:buChar char="•"/>
              <a:defRPr sz="3700" b="0"/>
            </a:pPr>
            <a:r>
              <a:rPr lang="de-AT" dirty="0" smtClean="0"/>
              <a:t>KH </a:t>
            </a:r>
            <a:r>
              <a:rPr lang="de-AT" dirty="0" err="1" smtClean="0"/>
              <a:t>Güssing</a:t>
            </a:r>
            <a:r>
              <a:rPr lang="de-AT" dirty="0" smtClean="0"/>
              <a:t> (KRAGES)</a:t>
            </a:r>
          </a:p>
          <a:p>
            <a:pPr marL="513953" indent="-513953" algn="l">
              <a:buSzPct val="145000"/>
              <a:buFontTx/>
              <a:buChar char="•"/>
              <a:defRPr sz="3700" b="0"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24/7: Basisversorgung (Interne Abteilung 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inkl. Intensiv-Überwachung 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und Akutambulanz) für 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Bezirke </a:t>
            </a:r>
            <a:r>
              <a:rPr lang="de-AT" dirty="0" err="1" smtClean="0"/>
              <a:t>Güssing</a:t>
            </a:r>
            <a:r>
              <a:rPr lang="de-AT" dirty="0" smtClean="0"/>
              <a:t>, </a:t>
            </a:r>
            <a:r>
              <a:rPr lang="de-AT" dirty="0" err="1" smtClean="0"/>
              <a:t>Jennersdorf</a:t>
            </a:r>
            <a:endParaRPr lang="de-AT" dirty="0" smtClean="0"/>
          </a:p>
          <a:p>
            <a:pPr marL="513953" indent="-513953" algn="l">
              <a:buSzPct val="145000"/>
              <a:buFontTx/>
              <a:buChar char="•"/>
              <a:defRPr sz="3700" b="0"/>
            </a:pPr>
            <a:r>
              <a:rPr lang="de-AT" dirty="0" smtClean="0"/>
              <a:t>Akutgeriatrie </a:t>
            </a:r>
            <a:r>
              <a:rPr lang="de-AT" dirty="0"/>
              <a:t>+ </a:t>
            </a:r>
            <a:r>
              <a:rPr lang="de-AT" dirty="0" err="1" smtClean="0"/>
              <a:t>Remobilisation</a:t>
            </a:r>
            <a:r>
              <a:rPr lang="de-AT" dirty="0" smtClean="0"/>
              <a:t> Südburgenland</a:t>
            </a:r>
          </a:p>
          <a:p>
            <a:pPr marL="513953" indent="-513953" algn="l">
              <a:buSzPct val="145000"/>
              <a:buFontTx/>
              <a:buChar char="•"/>
              <a:defRPr sz="3700" b="0"/>
            </a:pPr>
            <a:r>
              <a:rPr lang="de-AT" dirty="0" smtClean="0"/>
              <a:t>Brustgesundheitszentrum</a:t>
            </a:r>
          </a:p>
          <a:p>
            <a:pPr marL="513953" indent="-513953" algn="l">
              <a:buSzPct val="145000"/>
              <a:buFontTx/>
              <a:buChar char="•"/>
              <a:defRPr sz="3700" b="0"/>
            </a:pPr>
            <a:r>
              <a:rPr lang="de-AT" dirty="0" smtClean="0"/>
              <a:t>Spezial-Termin-Ambulanzen: Orthopädie-Ambulanz, Rheuma- </a:t>
            </a:r>
            <a:r>
              <a:rPr lang="de-AT" dirty="0"/>
              <a:t>und </a:t>
            </a:r>
            <a:r>
              <a:rPr lang="de-AT" dirty="0" smtClean="0"/>
              <a:t>Schmerzambulanz etc. (Mo-Fr)</a:t>
            </a:r>
          </a:p>
          <a:p>
            <a:pPr marL="513953" indent="-513953" algn="l">
              <a:buSzPct val="145000"/>
              <a:buFontTx/>
              <a:buChar char="•"/>
              <a:defRPr sz="3700" b="0"/>
            </a:pPr>
            <a:r>
              <a:rPr lang="de-AT" dirty="0" smtClean="0"/>
              <a:t>geplante OPs </a:t>
            </a:r>
            <a:r>
              <a:rPr lang="de-AT" dirty="0"/>
              <a:t>(Chirurgie, Orthopädie etc</a:t>
            </a:r>
            <a:r>
              <a:rPr lang="de-AT" dirty="0" smtClean="0"/>
              <a:t>.) und </a:t>
            </a:r>
            <a:r>
              <a:rPr lang="de-AT" dirty="0"/>
              <a:t>Eingriffe mit geringer </a:t>
            </a:r>
            <a:r>
              <a:rPr lang="de-AT" dirty="0" smtClean="0"/>
              <a:t>Komplexität</a:t>
            </a:r>
            <a:endParaRPr dirty="0"/>
          </a:p>
        </p:txBody>
      </p:sp>
      <p:sp>
        <p:nvSpPr>
          <p:cNvPr id="7" name="Was kommt"/>
          <p:cNvSpPr txBox="1">
            <a:spLocks/>
          </p:cNvSpPr>
          <p:nvPr/>
        </p:nvSpPr>
        <p:spPr>
          <a:xfrm>
            <a:off x="1068475" y="1550836"/>
            <a:ext cx="10872591" cy="1102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1" i="0" u="none" strike="noStrike" cap="none" spc="0" baseline="0">
                <a:solidFill>
                  <a:srgbClr val="929292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 hangingPunct="1"/>
            <a:r>
              <a:rPr lang="de-AT" sz="5400" dirty="0" smtClean="0"/>
              <a:t>BURGENLAND SÜD</a:t>
            </a:r>
          </a:p>
          <a:p>
            <a:pPr algn="r" hangingPunct="1"/>
            <a:endParaRPr lang="de-AT" sz="60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6489"/>
            <a:ext cx="13004800" cy="135711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3"/>
          <a:stretch/>
        </p:blipFill>
        <p:spPr>
          <a:xfrm>
            <a:off x="7798213" y="8396490"/>
            <a:ext cx="2610916" cy="137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13275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488</Words>
  <Application>Microsoft Office PowerPoint</Application>
  <PresentationFormat>Benutzerdefiniert</PresentationFormat>
  <Paragraphs>116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2" baseType="lpstr">
      <vt:lpstr>Arial</vt:lpstr>
      <vt:lpstr>Helvetica Light</vt:lpstr>
      <vt:lpstr>Helvetica Neue</vt:lpstr>
      <vt:lpstr>Helvetica Neue Light</vt:lpstr>
      <vt:lpstr>Helvetica Neue Medium</vt:lpstr>
      <vt:lpstr>Helvetica Neue Thin</vt:lpstr>
      <vt:lpstr>Verdana</vt:lpstr>
      <vt:lpstr>Wingdings</vt:lpstr>
      <vt:lpstr>White</vt:lpstr>
      <vt:lpstr>MASTERPLAN Burgenlands Spitäler</vt:lpstr>
      <vt:lpstr>MASTERPLAN Burgenlands Spitäler</vt:lpstr>
      <vt:lpstr>MASTERPLAN Burgenlands Spitäler</vt:lpstr>
      <vt:lpstr>MASTERPLAN Burgenlands Spitäler</vt:lpstr>
      <vt:lpstr>MASTERPLAN Burgenlands Spitäler</vt:lpstr>
      <vt:lpstr>MASTERPLAN Burgenlands Spitäler</vt:lpstr>
      <vt:lpstr>MASTERPLAN Burgenlands Spitäler</vt:lpstr>
      <vt:lpstr>MASTERPLAN Burgenlands Spitäler</vt:lpstr>
      <vt:lpstr>MASTERPLAN Burgenlands Spitäler</vt:lpstr>
      <vt:lpstr>MASTERPLAN Burgenlands Spitäler</vt:lpstr>
      <vt:lpstr>MASTERPLAN Burgenlands Spitäler</vt:lpstr>
      <vt:lpstr>MASTERPLAN Burgenlands Spitäler</vt:lpstr>
      <vt:lpstr>MASTERPLAN Burgenlands Spitäler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MASTERPLAN Burgenlands Spitäler</dc:title>
  <dc:creator>Szemeliker Leo</dc:creator>
  <cp:lastModifiedBy>Szemeliker Leo</cp:lastModifiedBy>
  <cp:revision>108</cp:revision>
  <cp:lastPrinted>2019-11-28T16:38:30Z</cp:lastPrinted>
  <dcterms:modified xsi:type="dcterms:W3CDTF">2019-11-28T16:44:20Z</dcterms:modified>
</cp:coreProperties>
</file>